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313" r:id="rId2"/>
    <p:sldId id="325" r:id="rId3"/>
    <p:sldId id="326" r:id="rId4"/>
    <p:sldId id="315" r:id="rId5"/>
    <p:sldId id="316" r:id="rId6"/>
    <p:sldId id="328" r:id="rId7"/>
    <p:sldId id="329" r:id="rId8"/>
    <p:sldId id="331" r:id="rId9"/>
    <p:sldId id="332" r:id="rId10"/>
    <p:sldId id="333" r:id="rId11"/>
    <p:sldId id="334"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21D843B-45E5-3643-814B-AEE145F6BEB6}">
          <p14:sldIdLst>
            <p14:sldId id="313"/>
            <p14:sldId id="325"/>
            <p14:sldId id="326"/>
            <p14:sldId id="315"/>
            <p14:sldId id="316"/>
            <p14:sldId id="328"/>
            <p14:sldId id="329"/>
            <p14:sldId id="331"/>
            <p14:sldId id="332"/>
            <p14:sldId id="333"/>
            <p14:sldId id="334"/>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gyro Maniati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4064ED-7A59-479C-BAE1-9D7091346998}" v="45" dt="2025-08-04T20:48:33.2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14" autoAdjust="0"/>
    <p:restoredTop sz="52723" autoAdjust="0"/>
  </p:normalViewPr>
  <p:slideViewPr>
    <p:cSldViewPr snapToGrid="0" snapToObjects="1">
      <p:cViewPr varScale="1">
        <p:scale>
          <a:sx n="57" d="100"/>
          <a:sy n="57" d="100"/>
        </p:scale>
        <p:origin x="2246" y="48"/>
      </p:cViewPr>
      <p:guideLst>
        <p:guide orient="horz" pos="1620"/>
        <p:guide pos="2880"/>
      </p:guideLst>
    </p:cSldViewPr>
  </p:slideViewPr>
  <p:outlineViewPr>
    <p:cViewPr>
      <p:scale>
        <a:sx n="33" d="100"/>
        <a:sy n="33" d="100"/>
      </p:scale>
      <p:origin x="0" y="123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AA8CED8-D137-5E4B-8BED-2D596483EE4E}" type="datetimeFigureOut">
              <a:rPr lang="en-US" smtClean="0"/>
              <a:t>8/5/2025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E3AB075-79BF-6643-95FC-3515D066B03B}" type="slidenum">
              <a:rPr lang="en-US" smtClean="0"/>
              <a:t>‹#›</a:t>
            </a:fld>
            <a:endParaRPr lang="en-US"/>
          </a:p>
        </p:txBody>
      </p:sp>
    </p:spTree>
    <p:extLst>
      <p:ext uri="{BB962C8B-B14F-4D97-AF65-F5344CB8AC3E}">
        <p14:creationId xmlns:p14="http://schemas.microsoft.com/office/powerpoint/2010/main" val="6234286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66A4CF-354F-B74D-92D0-6B9B6EA3D4D9}" type="datetimeFigureOut">
              <a:rPr lang="en-US" smtClean="0"/>
              <a:t>8/5/2025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75D556-A72A-AD4D-B42C-8C8236EBB931}" type="slidenum">
              <a:rPr lang="en-US" smtClean="0"/>
              <a:t>‹#›</a:t>
            </a:fld>
            <a:endParaRPr lang="en-US"/>
          </a:p>
        </p:txBody>
      </p:sp>
    </p:spTree>
    <p:extLst>
      <p:ext uri="{BB962C8B-B14F-4D97-AF65-F5344CB8AC3E}">
        <p14:creationId xmlns:p14="http://schemas.microsoft.com/office/powerpoint/2010/main" val="4054644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Prevent the onset or escalation of behavioral health problems </a:t>
            </a:r>
            <a:r>
              <a:rPr lang="en-US" b="1" dirty="0"/>
              <a:t>before any crisis or justice involvement occurs.</a:t>
            </a:r>
            <a:endParaRPr lang="en-US" dirty="0"/>
          </a:p>
        </p:txBody>
      </p:sp>
      <p:sp>
        <p:nvSpPr>
          <p:cNvPr id="4" name="Slide Number Placeholder 3"/>
          <p:cNvSpPr>
            <a:spLocks noGrp="1"/>
          </p:cNvSpPr>
          <p:nvPr>
            <p:ph type="sldNum" sz="quarter" idx="5"/>
          </p:nvPr>
        </p:nvSpPr>
        <p:spPr/>
        <p:txBody>
          <a:bodyPr/>
          <a:lstStyle/>
          <a:p>
            <a:fld id="{3575D556-A72A-AD4D-B42C-8C8236EBB931}" type="slidenum">
              <a:rPr lang="en-US" smtClean="0"/>
              <a:t>5</a:t>
            </a:fld>
            <a:endParaRPr lang="en-US"/>
          </a:p>
        </p:txBody>
      </p:sp>
    </p:spTree>
    <p:extLst>
      <p:ext uri="{BB962C8B-B14F-4D97-AF65-F5344CB8AC3E}">
        <p14:creationId xmlns:p14="http://schemas.microsoft.com/office/powerpoint/2010/main" val="2491716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FD90D-C16E-55B4-C13F-0DB44C8515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D74B62-8655-16B9-CD27-B189ED76C2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E07D6D-680A-F5FF-8758-99C360B8D0DC}"/>
              </a:ext>
            </a:extLst>
          </p:cNvPr>
          <p:cNvSpPr>
            <a:spLocks noGrp="1"/>
          </p:cNvSpPr>
          <p:nvPr>
            <p:ph type="body" idx="1"/>
          </p:nvPr>
        </p:nvSpPr>
        <p:spPr/>
        <p:txBody>
          <a:bodyPr/>
          <a:lstStyle/>
          <a:p>
            <a:r>
              <a:rPr lang="en-US" b="1" dirty="0"/>
              <a:t>Divert individuals from justice system entry</a:t>
            </a:r>
            <a:r>
              <a:rPr lang="en-US" dirty="0"/>
              <a:t> by intervening early in a crisis or behavioral health event.</a:t>
            </a:r>
          </a:p>
        </p:txBody>
      </p:sp>
      <p:sp>
        <p:nvSpPr>
          <p:cNvPr id="4" name="Slide Number Placeholder 3">
            <a:extLst>
              <a:ext uri="{FF2B5EF4-FFF2-40B4-BE49-F238E27FC236}">
                <a16:creationId xmlns:a16="http://schemas.microsoft.com/office/drawing/2014/main" id="{2C6F0EC2-1578-78E9-550E-C13DD034AFAA}"/>
              </a:ext>
            </a:extLst>
          </p:cNvPr>
          <p:cNvSpPr>
            <a:spLocks noGrp="1"/>
          </p:cNvSpPr>
          <p:nvPr>
            <p:ph type="sldNum" sz="quarter" idx="5"/>
          </p:nvPr>
        </p:nvSpPr>
        <p:spPr/>
        <p:txBody>
          <a:bodyPr/>
          <a:lstStyle/>
          <a:p>
            <a:fld id="{3575D556-A72A-AD4D-B42C-8C8236EBB931}" type="slidenum">
              <a:rPr lang="en-US" smtClean="0"/>
              <a:t>6</a:t>
            </a:fld>
            <a:endParaRPr lang="en-US"/>
          </a:p>
        </p:txBody>
      </p:sp>
    </p:spTree>
    <p:extLst>
      <p:ext uri="{BB962C8B-B14F-4D97-AF65-F5344CB8AC3E}">
        <p14:creationId xmlns:p14="http://schemas.microsoft.com/office/powerpoint/2010/main" val="3828486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F9132-B208-EAA9-27C5-E17EF4B6D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1A567C-82D1-0414-9BA0-D45FFA1C9A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864EA1-F16F-5743-6750-AA7DBB1419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7B8431-0CAC-4925-E667-80202B25A8DC}"/>
              </a:ext>
            </a:extLst>
          </p:cNvPr>
          <p:cNvSpPr>
            <a:spLocks noGrp="1"/>
          </p:cNvSpPr>
          <p:nvPr>
            <p:ph type="sldNum" sz="quarter" idx="5"/>
          </p:nvPr>
        </p:nvSpPr>
        <p:spPr/>
        <p:txBody>
          <a:bodyPr/>
          <a:lstStyle/>
          <a:p>
            <a:fld id="{3575D556-A72A-AD4D-B42C-8C8236EBB931}" type="slidenum">
              <a:rPr lang="en-US" smtClean="0"/>
              <a:t>7</a:t>
            </a:fld>
            <a:endParaRPr lang="en-US"/>
          </a:p>
        </p:txBody>
      </p:sp>
    </p:spTree>
    <p:extLst>
      <p:ext uri="{BB962C8B-B14F-4D97-AF65-F5344CB8AC3E}">
        <p14:creationId xmlns:p14="http://schemas.microsoft.com/office/powerpoint/2010/main" val="290729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7DA03-41EC-7C69-465E-D74D301667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5146D2-4FAD-1266-9DDA-AE5D6AF5D8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8B1D83-3A51-45E8-E31B-3ED4F77471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0B39BA-A3D4-3622-BCFC-47331E1AE7E2}"/>
              </a:ext>
            </a:extLst>
          </p:cNvPr>
          <p:cNvSpPr>
            <a:spLocks noGrp="1"/>
          </p:cNvSpPr>
          <p:nvPr>
            <p:ph type="sldNum" sz="quarter" idx="5"/>
          </p:nvPr>
        </p:nvSpPr>
        <p:spPr/>
        <p:txBody>
          <a:bodyPr/>
          <a:lstStyle/>
          <a:p>
            <a:fld id="{3575D556-A72A-AD4D-B42C-8C8236EBB931}" type="slidenum">
              <a:rPr lang="en-US" smtClean="0"/>
              <a:t>8</a:t>
            </a:fld>
            <a:endParaRPr lang="en-US"/>
          </a:p>
        </p:txBody>
      </p:sp>
    </p:spTree>
    <p:extLst>
      <p:ext uri="{BB962C8B-B14F-4D97-AF65-F5344CB8AC3E}">
        <p14:creationId xmlns:p14="http://schemas.microsoft.com/office/powerpoint/2010/main" val="2731340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F6886F-D54B-EEF7-1B09-FF3F2B49A4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DA7A87-3EE2-9E07-74EB-26F0F87CB3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E9E3AD-D7B8-9A9A-A969-BB5C92E321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C6340D-BFFE-7C3B-2A09-9202FDDF92EA}"/>
              </a:ext>
            </a:extLst>
          </p:cNvPr>
          <p:cNvSpPr>
            <a:spLocks noGrp="1"/>
          </p:cNvSpPr>
          <p:nvPr>
            <p:ph type="sldNum" sz="quarter" idx="5"/>
          </p:nvPr>
        </p:nvSpPr>
        <p:spPr/>
        <p:txBody>
          <a:bodyPr/>
          <a:lstStyle/>
          <a:p>
            <a:fld id="{3575D556-A72A-AD4D-B42C-8C8236EBB931}" type="slidenum">
              <a:rPr lang="en-US" smtClean="0"/>
              <a:t>9</a:t>
            </a:fld>
            <a:endParaRPr lang="en-US"/>
          </a:p>
        </p:txBody>
      </p:sp>
    </p:spTree>
    <p:extLst>
      <p:ext uri="{BB962C8B-B14F-4D97-AF65-F5344CB8AC3E}">
        <p14:creationId xmlns:p14="http://schemas.microsoft.com/office/powerpoint/2010/main" val="2192751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D319D-A1D8-CD50-7A32-2150535B62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886271-CB36-BEFE-D23F-BF3F4C613B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B4C294-C099-734E-F85C-48BA7E1EDC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E45F09-F8E7-8C1B-A255-32613DAECB9E}"/>
              </a:ext>
            </a:extLst>
          </p:cNvPr>
          <p:cNvSpPr>
            <a:spLocks noGrp="1"/>
          </p:cNvSpPr>
          <p:nvPr>
            <p:ph type="sldNum" sz="quarter" idx="5"/>
          </p:nvPr>
        </p:nvSpPr>
        <p:spPr/>
        <p:txBody>
          <a:bodyPr/>
          <a:lstStyle/>
          <a:p>
            <a:fld id="{3575D556-A72A-AD4D-B42C-8C8236EBB931}" type="slidenum">
              <a:rPr lang="en-US" smtClean="0"/>
              <a:t>10</a:t>
            </a:fld>
            <a:endParaRPr lang="en-US"/>
          </a:p>
        </p:txBody>
      </p:sp>
    </p:spTree>
    <p:extLst>
      <p:ext uri="{BB962C8B-B14F-4D97-AF65-F5344CB8AC3E}">
        <p14:creationId xmlns:p14="http://schemas.microsoft.com/office/powerpoint/2010/main" val="3024219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CE506-B416-8F94-D07F-2CA235CE55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D64584-2508-8A72-2732-07172A8B7C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BC218E-62F4-A09D-1530-286E149F0C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CE3BC9-7557-62EB-7A61-AFF05DCE0214}"/>
              </a:ext>
            </a:extLst>
          </p:cNvPr>
          <p:cNvSpPr>
            <a:spLocks noGrp="1"/>
          </p:cNvSpPr>
          <p:nvPr>
            <p:ph type="sldNum" sz="quarter" idx="5"/>
          </p:nvPr>
        </p:nvSpPr>
        <p:spPr/>
        <p:txBody>
          <a:bodyPr/>
          <a:lstStyle/>
          <a:p>
            <a:fld id="{3575D556-A72A-AD4D-B42C-8C8236EBB931}" type="slidenum">
              <a:rPr lang="en-US" smtClean="0"/>
              <a:t>11</a:t>
            </a:fld>
            <a:endParaRPr lang="en-US"/>
          </a:p>
        </p:txBody>
      </p:sp>
    </p:spTree>
    <p:extLst>
      <p:ext uri="{BB962C8B-B14F-4D97-AF65-F5344CB8AC3E}">
        <p14:creationId xmlns:p14="http://schemas.microsoft.com/office/powerpoint/2010/main" val="25943333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1" y="0"/>
            <a:ext cx="9143999" cy="4631588"/>
          </a:xfrm>
          <a:prstGeom prst="rect">
            <a:avLst/>
          </a:prstGeom>
          <a:solidFill>
            <a:srgbClr val="007A86"/>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1402080"/>
            <a:ext cx="8077200" cy="1747520"/>
          </a:xfrm>
        </p:spPr>
        <p:txBody>
          <a:bodyPr vert="horz" lIns="91440" tIns="0" rIns="45720" bIns="0" rtlCol="0" anchor="t">
            <a:normAutofit/>
            <a:scene3d>
              <a:camera prst="orthographicFront"/>
              <a:lightRig rig="threePt" dir="t">
                <a:rot lat="0" lon="0" rev="4800000"/>
              </a:lightRig>
            </a:scene3d>
            <a:sp3d prstMaterial="matte"/>
          </a:bodyPr>
          <a:lstStyle>
            <a:lvl1pPr algn="l">
              <a:defRPr sz="4700" b="1">
                <a:solidFill>
                  <a:schemeClr val="tx1">
                    <a:lumMod val="95000"/>
                  </a:schemeClr>
                </a:solidFill>
                <a:effectLst/>
              </a:defRPr>
            </a:lvl1pPr>
            <a:extLst/>
          </a:lstStyle>
          <a:p>
            <a:endParaRPr kumimoji="0" lang="en-US" dirty="0"/>
          </a:p>
        </p:txBody>
      </p:sp>
      <p:sp>
        <p:nvSpPr>
          <p:cNvPr id="3" name="Subtitle 2"/>
          <p:cNvSpPr>
            <a:spLocks noGrp="1"/>
          </p:cNvSpPr>
          <p:nvPr>
            <p:ph type="subTitle" idx="1"/>
          </p:nvPr>
        </p:nvSpPr>
        <p:spPr>
          <a:xfrm>
            <a:off x="685800" y="277368"/>
            <a:ext cx="8077200" cy="1124712"/>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dirty="0"/>
              <a:t>Click to edit Master subtitle style</a:t>
            </a:r>
          </a:p>
        </p:txBody>
      </p:sp>
      <p:sp>
        <p:nvSpPr>
          <p:cNvPr id="10" name="Rectangle 9"/>
          <p:cNvSpPr/>
          <p:nvPr/>
        </p:nvSpPr>
        <p:spPr bwMode="invGray">
          <a:xfrm>
            <a:off x="0" y="4615308"/>
            <a:ext cx="9144000" cy="3429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pic>
        <p:nvPicPr>
          <p:cNvPr id="6" name="Picture 5" descr="UNM HS2.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96950" y="4631588"/>
            <a:ext cx="8147050" cy="521412"/>
          </a:xfrm>
          <a:prstGeom prst="rect">
            <a:avLst/>
          </a:prstGeom>
        </p:spPr>
      </p:pic>
      <p:pic>
        <p:nvPicPr>
          <p:cNvPr id="7" name="Picture 6"/>
          <p:cNvPicPr>
            <a:picLocks noChangeAspect="1"/>
          </p:cNvPicPr>
          <p:nvPr userDrawn="1"/>
        </p:nvPicPr>
        <p:blipFill>
          <a:blip r:embed="rId3" cstate="email">
            <a:extLst>
              <a:ext uri="{28A0092B-C50C-407E-A947-70E740481C1C}">
                <a14:useLocalDpi xmlns:a14="http://schemas.microsoft.com/office/drawing/2010/main" val="0"/>
              </a:ext>
            </a:extLst>
          </a:blip>
          <a:srcRect/>
          <a:stretch/>
        </p:blipFill>
        <p:spPr>
          <a:xfrm>
            <a:off x="193675" y="4729581"/>
            <a:ext cx="923925" cy="309146"/>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2">
        <a:schemeClr val="bg2"/>
      </p:bgRef>
    </p:bg>
    <p:spTree>
      <p:nvGrpSpPr>
        <p:cNvPr id="1" name=""/>
        <p:cNvGrpSpPr/>
        <p:nvPr/>
      </p:nvGrpSpPr>
      <p:grpSpPr>
        <a:xfrm>
          <a:off x="0" y="0"/>
          <a:ext cx="0" cy="0"/>
          <a:chOff x="0" y="0"/>
          <a:chExt cx="0" cy="0"/>
        </a:xfrm>
      </p:grpSpPr>
      <p:sp>
        <p:nvSpPr>
          <p:cNvPr id="9" name="Rectangle 8"/>
          <p:cNvSpPr/>
          <p:nvPr userDrawn="1"/>
        </p:nvSpPr>
        <p:spPr bwMode="ltGray">
          <a:xfrm>
            <a:off x="1" y="-22860"/>
            <a:ext cx="9143999" cy="5143500"/>
          </a:xfrm>
          <a:prstGeom prst="rect">
            <a:avLst/>
          </a:prstGeom>
          <a:solidFill>
            <a:srgbClr val="007A86"/>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pic>
        <p:nvPicPr>
          <p:cNvPr id="6" name="Picture 5" descr="UNM HS2.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96950" y="4631588"/>
            <a:ext cx="8147050" cy="521412"/>
          </a:xfrm>
          <a:prstGeom prst="rect">
            <a:avLst/>
          </a:prstGeom>
        </p:spPr>
      </p:pic>
      <p:sp>
        <p:nvSpPr>
          <p:cNvPr id="2" name="Title 1"/>
          <p:cNvSpPr>
            <a:spLocks noGrp="1"/>
          </p:cNvSpPr>
          <p:nvPr>
            <p:ph type="ctrTitle"/>
          </p:nvPr>
        </p:nvSpPr>
        <p:spPr>
          <a:xfrm>
            <a:off x="685800" y="1402080"/>
            <a:ext cx="8077200" cy="1747520"/>
          </a:xfrm>
          <a:effectLst/>
        </p:spPr>
        <p:txBody>
          <a:bodyPr vert="horz" lIns="91440" tIns="0" rIns="45720" bIns="0" rtlCol="0" anchor="t">
            <a:normAutofit/>
            <a:scene3d>
              <a:camera prst="orthographicFront"/>
              <a:lightRig rig="threePt" dir="t">
                <a:rot lat="0" lon="0" rev="4800000"/>
              </a:lightRig>
            </a:scene3d>
            <a:sp3d prstMaterial="matte"/>
          </a:bodyPr>
          <a:lstStyle>
            <a:lvl1pPr algn="l">
              <a:defRPr sz="4700" b="1">
                <a:solidFill>
                  <a:schemeClr val="tx1">
                    <a:lumMod val="95000"/>
                  </a:schemeClr>
                </a:solidFill>
              </a:defRPr>
            </a:lvl1pPr>
            <a:extLst/>
          </a:lstStyle>
          <a:p>
            <a:r>
              <a:rPr kumimoji="0" lang="en-US"/>
              <a:t>Click to edit Master title style</a:t>
            </a:r>
            <a:endParaRPr kumimoji="0" lang="en-US" dirty="0"/>
          </a:p>
        </p:txBody>
      </p:sp>
      <p:sp>
        <p:nvSpPr>
          <p:cNvPr id="3" name="Subtitle 2"/>
          <p:cNvSpPr>
            <a:spLocks noGrp="1"/>
          </p:cNvSpPr>
          <p:nvPr>
            <p:ph type="subTitle" idx="1"/>
          </p:nvPr>
        </p:nvSpPr>
        <p:spPr>
          <a:xfrm>
            <a:off x="685800" y="277368"/>
            <a:ext cx="8077200" cy="1124712"/>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endParaRPr kumimoji="0" lang="en-US" dirty="0"/>
          </a:p>
        </p:txBody>
      </p:sp>
      <p:pic>
        <p:nvPicPr>
          <p:cNvPr id="8" name="Picture 7">
            <a:extLst>
              <a:ext uri="{FF2B5EF4-FFF2-40B4-BE49-F238E27FC236}">
                <a16:creationId xmlns:a16="http://schemas.microsoft.com/office/drawing/2014/main" id="{204AE4B6-6300-E141-9FCF-C7389737720A}"/>
              </a:ext>
            </a:extLst>
          </p:cNvPr>
          <p:cNvPicPr>
            <a:picLocks noChangeAspect="1"/>
          </p:cNvPicPr>
          <p:nvPr userDrawn="1"/>
        </p:nvPicPr>
        <p:blipFill>
          <a:blip r:embed="rId3" cstate="email">
            <a:extLst>
              <a:ext uri="{28A0092B-C50C-407E-A947-70E740481C1C}">
                <a14:useLocalDpi xmlns:a14="http://schemas.microsoft.com/office/drawing/2010/main" val="0"/>
              </a:ext>
            </a:extLst>
          </a:blip>
          <a:srcRect/>
          <a:stretch/>
        </p:blipFill>
        <p:spPr>
          <a:xfrm>
            <a:off x="193675" y="4729581"/>
            <a:ext cx="923925" cy="309146"/>
          </a:xfrm>
          <a:prstGeom prst="rect">
            <a:avLst/>
          </a:prstGeom>
        </p:spPr>
      </p:pic>
    </p:spTree>
    <p:extLst>
      <p:ext uri="{BB962C8B-B14F-4D97-AF65-F5344CB8AC3E}">
        <p14:creationId xmlns:p14="http://schemas.microsoft.com/office/powerpoint/2010/main" val="1668541675"/>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16586"/>
            <a:ext cx="8229600" cy="939546"/>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11" name="Rectangle 10"/>
          <p:cNvSpPr/>
          <p:nvPr userDrawn="1"/>
        </p:nvSpPr>
        <p:spPr bwMode="ltGray">
          <a:xfrm>
            <a:off x="0" y="1885950"/>
            <a:ext cx="9144000" cy="3257550"/>
          </a:xfrm>
          <a:prstGeom prst="rect">
            <a:avLst/>
          </a:prstGeom>
          <a:blipFill dpi="0" rotWithShape="1">
            <a:blip r:embed="rId2"/>
            <a:srcRect/>
            <a:tile tx="0" ty="0" sx="100000" sy="100000" flip="none" algn="tl"/>
          </a:blip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solidFill>
                <a:schemeClr val="bg1"/>
              </a:solidFill>
            </a:endParaRPr>
          </a:p>
        </p:txBody>
      </p:sp>
      <p:sp>
        <p:nvSpPr>
          <p:cNvPr id="9" name="Rectangle 8"/>
          <p:cNvSpPr/>
          <p:nvPr/>
        </p:nvSpPr>
        <p:spPr bwMode="ltGray">
          <a:xfrm>
            <a:off x="0" y="1"/>
            <a:ext cx="9144000" cy="1951890"/>
          </a:xfrm>
          <a:prstGeom prst="rect">
            <a:avLst/>
          </a:prstGeom>
          <a:solidFill>
            <a:srgbClr val="007A86"/>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solidFill>
                <a:schemeClr val="bg1"/>
              </a:solidFill>
            </a:endParaRPr>
          </a:p>
        </p:txBody>
      </p:sp>
      <p:sp>
        <p:nvSpPr>
          <p:cNvPr id="12" name="Rectangle 11"/>
          <p:cNvSpPr/>
          <p:nvPr/>
        </p:nvSpPr>
        <p:spPr bwMode="invGray">
          <a:xfrm>
            <a:off x="0" y="1951890"/>
            <a:ext cx="9144000" cy="3429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89154"/>
            <a:ext cx="8013192" cy="1227582"/>
          </a:xfrm>
          <a:effectLst/>
        </p:spPr>
        <p:txBody>
          <a:bodyPr vert="horz" lIns="91440" tIns="0" rIns="91440" bIns="0" rtlCol="0" anchor="b">
            <a:normAutofit/>
            <a:scene3d>
              <a:camera prst="orthographicFront"/>
              <a:lightRig rig="threePt" dir="t">
                <a:rot lat="0" lon="0" rev="4800000"/>
              </a:lightRig>
            </a:scene3d>
            <a:sp3d prstMaterial="matte"/>
          </a:bodyPr>
          <a:lstStyle>
            <a:lvl1pPr algn="l">
              <a:defRPr sz="3600" b="1" cap="none" baseline="0">
                <a:solidFill>
                  <a:schemeClr val="tx1">
                    <a:lumMod val="95000"/>
                  </a:schemeClr>
                </a:solidFill>
                <a:effectLst/>
              </a:defRPr>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740664" y="1371600"/>
            <a:ext cx="8022336" cy="51435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pic>
        <p:nvPicPr>
          <p:cNvPr id="7" name="Picture 6" descr="UNM HS2.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996950" y="4631588"/>
            <a:ext cx="8147050" cy="521412"/>
          </a:xfrm>
          <a:prstGeom prst="rect">
            <a:avLst/>
          </a:prstGeom>
        </p:spPr>
      </p:pic>
      <p:pic>
        <p:nvPicPr>
          <p:cNvPr id="10" name="Picture 9">
            <a:extLst>
              <a:ext uri="{FF2B5EF4-FFF2-40B4-BE49-F238E27FC236}">
                <a16:creationId xmlns:a16="http://schemas.microsoft.com/office/drawing/2014/main" id="{30FC3266-2293-A345-B9D5-926727784CFF}"/>
              </a:ext>
            </a:extLst>
          </p:cNvPr>
          <p:cNvPicPr>
            <a:picLocks noChangeAspect="1"/>
          </p:cNvPicPr>
          <p:nvPr userDrawn="1"/>
        </p:nvPicPr>
        <p:blipFill>
          <a:blip r:embed="rId4" cstate="email">
            <a:extLst>
              <a:ext uri="{28A0092B-C50C-407E-A947-70E740481C1C}">
                <a14:useLocalDpi xmlns:a14="http://schemas.microsoft.com/office/drawing/2010/main" val="0"/>
              </a:ext>
            </a:extLst>
          </a:blip>
          <a:srcRect/>
          <a:stretch/>
        </p:blipFill>
        <p:spPr>
          <a:xfrm>
            <a:off x="193675" y="4729581"/>
            <a:ext cx="923925" cy="309146"/>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dirty="0"/>
          </a:p>
        </p:txBody>
      </p:sp>
      <p:sp>
        <p:nvSpPr>
          <p:cNvPr id="3" name="Content Placeholder 2"/>
          <p:cNvSpPr>
            <a:spLocks noGrp="1"/>
          </p:cNvSpPr>
          <p:nvPr>
            <p:ph sz="half" idx="1"/>
          </p:nvPr>
        </p:nvSpPr>
        <p:spPr>
          <a:xfrm>
            <a:off x="457200" y="1330452"/>
            <a:ext cx="4038600" cy="3467862"/>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Content Placeholder 3"/>
          <p:cNvSpPr>
            <a:spLocks noGrp="1"/>
          </p:cNvSpPr>
          <p:nvPr>
            <p:ph sz="half" idx="2"/>
          </p:nvPr>
        </p:nvSpPr>
        <p:spPr>
          <a:xfrm>
            <a:off x="4648200" y="1330452"/>
            <a:ext cx="4038600" cy="34678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274241"/>
            <a:ext cx="4040188" cy="536516"/>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1837134"/>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6" y="1274241"/>
            <a:ext cx="4041775" cy="536516"/>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6" y="1837134"/>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4" name="Picture 3" descr="UNM HS2Turq.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84243" y="4631588"/>
            <a:ext cx="8159758" cy="522224"/>
          </a:xfrm>
          <a:prstGeom prst="rect">
            <a:avLst/>
          </a:prstGeom>
        </p:spPr>
      </p:pic>
      <p:pic>
        <p:nvPicPr>
          <p:cNvPr id="3" name="Picture 2">
            <a:extLst>
              <a:ext uri="{FF2B5EF4-FFF2-40B4-BE49-F238E27FC236}">
                <a16:creationId xmlns:a16="http://schemas.microsoft.com/office/drawing/2014/main" id="{0B390F6D-8D02-074D-98D1-0BBD2BD0D8A0}"/>
              </a:ext>
            </a:extLst>
          </p:cNvPr>
          <p:cNvPicPr>
            <a:picLocks noChangeAspect="1"/>
          </p:cNvPicPr>
          <p:nvPr userDrawn="1"/>
        </p:nvPicPr>
        <p:blipFill>
          <a:blip r:embed="rId3" cstate="email">
            <a:extLst>
              <a:ext uri="{28A0092B-C50C-407E-A947-70E740481C1C}">
                <a14:useLocalDpi xmlns:a14="http://schemas.microsoft.com/office/drawing/2010/main" val="0"/>
              </a:ext>
            </a:extLst>
          </a:blip>
          <a:srcRect/>
          <a:stretch/>
        </p:blipFill>
        <p:spPr>
          <a:xfrm>
            <a:off x="164740" y="4722339"/>
            <a:ext cx="988739" cy="33083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14300"/>
            <a:ext cx="2523744" cy="733806"/>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8" y="1307350"/>
            <a:ext cx="5920641" cy="341916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297514"/>
            <a:ext cx="2468880" cy="3429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12" name="Rectangle 11"/>
          <p:cNvSpPr/>
          <p:nvPr/>
        </p:nvSpPr>
        <p:spPr bwMode="invGray">
          <a:xfrm>
            <a:off x="2855737" y="0"/>
            <a:ext cx="45720" cy="1090422"/>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090422"/>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076921"/>
            <a:ext cx="9144000" cy="3429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1" y="0"/>
            <a:ext cx="9143999" cy="1075300"/>
          </a:xfrm>
          <a:prstGeom prst="rect">
            <a:avLst/>
          </a:prstGeom>
          <a:solidFill>
            <a:srgbClr val="007A86"/>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14300"/>
            <a:ext cx="8229600" cy="938297"/>
          </a:xfrm>
          <a:prstGeom prst="rect">
            <a:avLst/>
          </a:prstGeom>
        </p:spPr>
        <p:txBody>
          <a:bodyPr vert="horz" lIns="91440" rIns="45720" rtlCol="0" anchor="ctr">
            <a:normAutofit/>
            <a:scene3d>
              <a:camera prst="orthographicFront"/>
              <a:lightRig rig="threePt" dir="t">
                <a:rot lat="0" lon="0" rev="4800000"/>
              </a:lightRig>
            </a:scene3d>
            <a:sp3d prstMaterial="matte"/>
          </a:bodyPr>
          <a:lstStyle/>
          <a:p>
            <a:r>
              <a:rPr kumimoji="0" lang="en-US" dirty="0"/>
              <a:t>Click to edit Master title style</a:t>
            </a:r>
          </a:p>
        </p:txBody>
      </p:sp>
      <p:sp>
        <p:nvSpPr>
          <p:cNvPr id="3" name="Text Placeholder 2"/>
          <p:cNvSpPr>
            <a:spLocks noGrp="1"/>
          </p:cNvSpPr>
          <p:nvPr>
            <p:ph type="body" idx="1"/>
          </p:nvPr>
        </p:nvSpPr>
        <p:spPr>
          <a:xfrm>
            <a:off x="457200" y="1331394"/>
            <a:ext cx="8229600" cy="3469207"/>
          </a:xfrm>
          <a:prstGeom prst="rect">
            <a:avLst/>
          </a:prstGeom>
        </p:spPr>
        <p:txBody>
          <a:bodyPr vert="horz" lIns="54864" tIns="91440" rtlCol="0">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8" name="Rectangle 7"/>
          <p:cNvSpPr/>
          <p:nvPr userDrawn="1"/>
        </p:nvSpPr>
        <p:spPr bwMode="ltGray">
          <a:xfrm>
            <a:off x="0" y="986991"/>
            <a:ext cx="9143999" cy="45719"/>
          </a:xfrm>
          <a:prstGeom prst="rect">
            <a:avLst/>
          </a:prstGeom>
          <a:solidFill>
            <a:srgbClr val="007A86"/>
          </a:solidFill>
          <a:ln w="48000" cap="flat" cmpd="thickThin" algn="ctr">
            <a:solidFill>
              <a:srgbClr val="BA0C2F"/>
            </a:solid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pic>
        <p:nvPicPr>
          <p:cNvPr id="12" name="Picture 11" descr="UNM HS2Turq.png"/>
          <p:cNvPicPr>
            <a:picLocks noChangeAspect="1"/>
          </p:cNvPicPr>
          <p:nvPr userDrawn="1"/>
        </p:nvPicPr>
        <p:blipFill>
          <a:blip r:embed="rId11" cstate="email">
            <a:extLst>
              <a:ext uri="{28A0092B-C50C-407E-A947-70E740481C1C}">
                <a14:useLocalDpi xmlns:a14="http://schemas.microsoft.com/office/drawing/2010/main" val="0"/>
              </a:ext>
            </a:extLst>
          </a:blip>
          <a:stretch>
            <a:fillRect/>
          </a:stretch>
        </p:blipFill>
        <p:spPr>
          <a:xfrm>
            <a:off x="984243" y="4631588"/>
            <a:ext cx="8159758" cy="522224"/>
          </a:xfrm>
          <a:prstGeom prst="rect">
            <a:avLst/>
          </a:prstGeom>
        </p:spPr>
      </p:pic>
      <p:pic>
        <p:nvPicPr>
          <p:cNvPr id="13" name="Picture 12">
            <a:extLst>
              <a:ext uri="{FF2B5EF4-FFF2-40B4-BE49-F238E27FC236}">
                <a16:creationId xmlns:a16="http://schemas.microsoft.com/office/drawing/2014/main" id="{60CFC06D-54FE-5B4E-BEE5-14E925CBC53A}"/>
              </a:ext>
            </a:extLst>
          </p:cNvPr>
          <p:cNvPicPr>
            <a:picLocks noChangeAspect="1"/>
          </p:cNvPicPr>
          <p:nvPr userDrawn="1"/>
        </p:nvPicPr>
        <p:blipFill>
          <a:blip r:embed="rId12" cstate="email">
            <a:extLst>
              <a:ext uri="{28A0092B-C50C-407E-A947-70E740481C1C}">
                <a14:useLocalDpi xmlns:a14="http://schemas.microsoft.com/office/drawing/2010/main" val="0"/>
              </a:ext>
            </a:extLst>
          </a:blip>
          <a:srcRect/>
          <a:stretch/>
        </p:blipFill>
        <p:spPr>
          <a:xfrm>
            <a:off x="164740" y="4722339"/>
            <a:ext cx="988739" cy="330832"/>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73" r:id="rId2"/>
    <p:sldLayoutId id="2147483662" r:id="rId3"/>
    <p:sldLayoutId id="2147483663" r:id="rId4"/>
    <p:sldLayoutId id="2147483664" r:id="rId5"/>
    <p:sldLayoutId id="2147483665" r:id="rId6"/>
    <p:sldLayoutId id="2147483666" r:id="rId7"/>
    <p:sldLayoutId id="2147483667" r:id="rId8"/>
    <p:sldLayoutId id="2147483668" r:id="rId9"/>
  </p:sldLayoutIdLst>
  <p:txStyles>
    <p:titleStyle>
      <a:lvl1pPr algn="l" rtl="0" eaLnBrk="1" latinLnBrk="0" hangingPunct="1">
        <a:spcBef>
          <a:spcPct val="0"/>
        </a:spcBef>
        <a:buNone/>
        <a:defRPr kumimoji="0" sz="3400" b="1" i="0" kern="1200" spc="0">
          <a:solidFill>
            <a:schemeClr val="bg1"/>
          </a:solidFill>
          <a:effectLst/>
          <a:latin typeface="Arial Black" charset="0"/>
          <a:ea typeface="Arial Black" charset="0"/>
          <a:cs typeface="Arial Black" charset="0"/>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spc="0">
          <a:solidFill>
            <a:schemeClr val="tx2"/>
          </a:solidFill>
          <a:latin typeface="Arial" charset="0"/>
          <a:ea typeface="Arial" charset="0"/>
          <a:cs typeface="Arial" charset="0"/>
        </a:defRPr>
      </a:lvl1pPr>
      <a:lvl2pPr marL="731520" indent="-274320" algn="l" rtl="0" eaLnBrk="1" latinLnBrk="0" hangingPunct="1">
        <a:spcBef>
          <a:spcPct val="20000"/>
        </a:spcBef>
        <a:buClr>
          <a:schemeClr val="accent2"/>
        </a:buClr>
        <a:buSzPct val="90000"/>
        <a:buFont typeface="Wingdings"/>
        <a:buChar char=""/>
        <a:defRPr kumimoji="0" sz="2800" kern="1200" spc="0">
          <a:solidFill>
            <a:schemeClr val="tx1"/>
          </a:solidFill>
          <a:latin typeface="Arial" charset="0"/>
          <a:ea typeface="Arial" charset="0"/>
          <a:cs typeface="Arial" charset="0"/>
        </a:defRPr>
      </a:lvl2pPr>
      <a:lvl3pPr marL="996696" indent="-228600" algn="l" rtl="0" eaLnBrk="1" latinLnBrk="0" hangingPunct="1">
        <a:spcBef>
          <a:spcPct val="20000"/>
        </a:spcBef>
        <a:buClr>
          <a:schemeClr val="accent3"/>
        </a:buClr>
        <a:buFont typeface="Arial"/>
        <a:buChar char="▪"/>
        <a:defRPr kumimoji="0" sz="2400" kern="1200" spc="0">
          <a:solidFill>
            <a:schemeClr val="tx1"/>
          </a:solidFill>
          <a:latin typeface="Arial" charset="0"/>
          <a:ea typeface="Arial" charset="0"/>
          <a:cs typeface="Arial" charset="0"/>
        </a:defRPr>
      </a:lvl3pPr>
      <a:lvl4pPr marL="1216152" indent="-182880" algn="l" rtl="0" eaLnBrk="1" latinLnBrk="0" hangingPunct="1">
        <a:spcBef>
          <a:spcPct val="20000"/>
        </a:spcBef>
        <a:buClr>
          <a:schemeClr val="accent4"/>
        </a:buClr>
        <a:buFont typeface="Arial"/>
        <a:buChar char="▪"/>
        <a:defRPr kumimoji="0" sz="2000" kern="1200" spc="0">
          <a:solidFill>
            <a:schemeClr val="tx1"/>
          </a:solidFill>
          <a:latin typeface="Arial" charset="0"/>
          <a:ea typeface="Arial" charset="0"/>
          <a:cs typeface="Arial" charset="0"/>
        </a:defRPr>
      </a:lvl4pPr>
      <a:lvl5pPr marL="1426464" indent="-182880" algn="l" rtl="0" eaLnBrk="1" latinLnBrk="0" hangingPunct="1">
        <a:spcBef>
          <a:spcPct val="20000"/>
        </a:spcBef>
        <a:buClr>
          <a:schemeClr val="accent5"/>
        </a:buClr>
        <a:buFont typeface="Wingdings 3"/>
        <a:buChar char=""/>
        <a:defRPr kumimoji="0" lang="en-US" sz="2000" kern="1200" spc="0" smtClean="0">
          <a:solidFill>
            <a:schemeClr val="tx1"/>
          </a:solidFill>
          <a:latin typeface="Arial" charset="0"/>
          <a:ea typeface="Arial" charset="0"/>
          <a:cs typeface="Arial" charset="0"/>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5441" y="824230"/>
            <a:ext cx="8077200" cy="1747520"/>
          </a:xfrm>
        </p:spPr>
        <p:txBody>
          <a:bodyPr>
            <a:normAutofit fontScale="90000"/>
          </a:bodyPr>
          <a:lstStyle/>
          <a:p>
            <a:pPr algn="ctr"/>
            <a:r>
              <a:rPr lang="en-US" sz="4400" dirty="0"/>
              <a:t>The Enhanced Sequential Intercept Model (E-SIM): </a:t>
            </a:r>
            <a:br>
              <a:rPr lang="en-US" dirty="0"/>
            </a:br>
            <a:r>
              <a:rPr lang="en-US" sz="3600" dirty="0"/>
              <a:t>New Mexico’s Public Health Approach to Mapping the Behavioral Health System</a:t>
            </a:r>
            <a:br>
              <a:rPr lang="en-US" dirty="0"/>
            </a:br>
            <a:br>
              <a:rPr lang="en-US" dirty="0"/>
            </a:br>
            <a:r>
              <a:rPr lang="it-IT" sz="2900" dirty="0"/>
              <a:t>Esperanza Lucero &amp; Annette Crisanti, PhD</a:t>
            </a:r>
            <a:br>
              <a:rPr lang="it-IT" sz="2900" dirty="0"/>
            </a:br>
            <a:br>
              <a:rPr lang="en-US" dirty="0"/>
            </a:br>
            <a:endParaRPr lang="en-US" dirty="0"/>
          </a:p>
        </p:txBody>
      </p:sp>
    </p:spTree>
    <p:extLst>
      <p:ext uri="{BB962C8B-B14F-4D97-AF65-F5344CB8AC3E}">
        <p14:creationId xmlns:p14="http://schemas.microsoft.com/office/powerpoint/2010/main" val="1092784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87BBD-2891-DC7B-8066-AE6078BA5D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729205-E866-C74F-8041-D918C234FECE}"/>
              </a:ext>
            </a:extLst>
          </p:cNvPr>
          <p:cNvSpPr>
            <a:spLocks noGrp="1"/>
          </p:cNvSpPr>
          <p:nvPr>
            <p:ph type="title"/>
          </p:nvPr>
        </p:nvSpPr>
        <p:spPr>
          <a:xfrm>
            <a:off x="207398" y="61748"/>
            <a:ext cx="8798815" cy="938297"/>
          </a:xfrm>
        </p:spPr>
        <p:txBody>
          <a:bodyPr>
            <a:noAutofit/>
          </a:bodyPr>
          <a:lstStyle/>
          <a:p>
            <a:r>
              <a:rPr lang="en-US" sz="3000" dirty="0"/>
              <a:t>Intercept 4: The Transition from Incarceration to Community</a:t>
            </a:r>
          </a:p>
        </p:txBody>
      </p:sp>
      <p:graphicFrame>
        <p:nvGraphicFramePr>
          <p:cNvPr id="3" name="Table 2">
            <a:extLst>
              <a:ext uri="{FF2B5EF4-FFF2-40B4-BE49-F238E27FC236}">
                <a16:creationId xmlns:a16="http://schemas.microsoft.com/office/drawing/2014/main" id="{6689DD2F-DEF3-43BD-C6F5-57CB5E2EB6AD}"/>
              </a:ext>
            </a:extLst>
          </p:cNvPr>
          <p:cNvGraphicFramePr>
            <a:graphicFrameLocks noGrp="1"/>
          </p:cNvGraphicFramePr>
          <p:nvPr>
            <p:extLst>
              <p:ext uri="{D42A27DB-BD31-4B8C-83A1-F6EECF244321}">
                <p14:modId xmlns:p14="http://schemas.microsoft.com/office/powerpoint/2010/main" val="3510261968"/>
              </p:ext>
            </p:extLst>
          </p:nvPr>
        </p:nvGraphicFramePr>
        <p:xfrm>
          <a:off x="207398" y="1152468"/>
          <a:ext cx="8729202" cy="3383280"/>
        </p:xfrm>
        <a:graphic>
          <a:graphicData uri="http://schemas.openxmlformats.org/drawingml/2006/table">
            <a:tbl>
              <a:tblPr firstRow="1" bandRow="1">
                <a:tableStyleId>{5C22544A-7EE6-4342-B048-85BDC9FD1C3A}</a:tableStyleId>
              </a:tblPr>
              <a:tblGrid>
                <a:gridCol w="4364601">
                  <a:extLst>
                    <a:ext uri="{9D8B030D-6E8A-4147-A177-3AD203B41FA5}">
                      <a16:colId xmlns:a16="http://schemas.microsoft.com/office/drawing/2014/main" val="2229628817"/>
                    </a:ext>
                  </a:extLst>
                </a:gridCol>
                <a:gridCol w="4364601">
                  <a:extLst>
                    <a:ext uri="{9D8B030D-6E8A-4147-A177-3AD203B41FA5}">
                      <a16:colId xmlns:a16="http://schemas.microsoft.com/office/drawing/2014/main" val="502506818"/>
                    </a:ext>
                  </a:extLst>
                </a:gridCol>
              </a:tblGrid>
              <a:tr h="3087593">
                <a:tc>
                  <a:txBody>
                    <a:bodyPr/>
                    <a:lstStyle/>
                    <a:p>
                      <a:pPr algn="l"/>
                      <a:r>
                        <a:rPr kumimoji="0" lang="en-US" sz="1800" b="1" i="0" u="none" strike="noStrike" kern="1200" baseline="0" dirty="0">
                          <a:solidFill>
                            <a:schemeClr val="tx2">
                              <a:lumMod val="50000"/>
                            </a:schemeClr>
                          </a:solidFill>
                          <a:latin typeface="+mn-lt"/>
                          <a:ea typeface="+mn-ea"/>
                          <a:cs typeface="+mn-cs"/>
                        </a:rPr>
                        <a:t>Youth System: Community Re-Entry Services</a:t>
                      </a:r>
                    </a:p>
                    <a:p>
                      <a:pPr algn="l"/>
                      <a:r>
                        <a:rPr kumimoji="0" lang="en-US" sz="1800" b="0" i="0" u="none" strike="noStrike" kern="1200" baseline="0" dirty="0">
                          <a:solidFill>
                            <a:schemeClr val="tx2">
                              <a:lumMod val="50000"/>
                            </a:schemeClr>
                          </a:solidFill>
                          <a:latin typeface="+mn-lt"/>
                          <a:ea typeface="+mn-ea"/>
                          <a:cs typeface="+mn-cs"/>
                        </a:rPr>
                        <a:t>Involves Juvenile Justice Transitions Services and CYFD supervised release panels to provide supported reentry back</a:t>
                      </a:r>
                    </a:p>
                    <a:p>
                      <a:pPr algn="l"/>
                      <a:r>
                        <a:rPr kumimoji="0" lang="en-US" sz="1800" b="0" i="0" u="none" strike="noStrike" kern="1200" baseline="0" dirty="0">
                          <a:solidFill>
                            <a:schemeClr val="tx2">
                              <a:lumMod val="50000"/>
                            </a:schemeClr>
                          </a:solidFill>
                          <a:latin typeface="+mn-lt"/>
                          <a:ea typeface="+mn-ea"/>
                          <a:cs typeface="+mn-cs"/>
                        </a:rPr>
                        <a:t>into the community after leaving juvenile correctional facilities. Transition service coordinators (TCs) link youth and individuals who have come of age to various services, including behavioral and</a:t>
                      </a:r>
                    </a:p>
                    <a:p>
                      <a:pPr algn="l"/>
                      <a:r>
                        <a:rPr kumimoji="0" lang="en-US" sz="1800" b="0" i="0" u="none" strike="noStrike" kern="1200" baseline="0" dirty="0">
                          <a:solidFill>
                            <a:schemeClr val="tx2">
                              <a:lumMod val="50000"/>
                            </a:schemeClr>
                          </a:solidFill>
                          <a:latin typeface="+mn-lt"/>
                          <a:ea typeface="+mn-ea"/>
                          <a:cs typeface="+mn-cs"/>
                        </a:rPr>
                        <a:t>mental health services.</a:t>
                      </a:r>
                      <a:endParaRPr lang="en-US" sz="1800" dirty="0">
                        <a:solidFill>
                          <a:schemeClr val="tx2">
                            <a:lumMod val="50000"/>
                          </a:schemeClr>
                        </a:solidFill>
                      </a:endParaRPr>
                    </a:p>
                  </a:txBody>
                  <a:tcPr>
                    <a:solidFill>
                      <a:schemeClr val="bg2">
                        <a:lumMod val="20000"/>
                        <a:lumOff val="80000"/>
                      </a:schemeClr>
                    </a:solidFill>
                  </a:tcPr>
                </a:tc>
                <a:tc>
                  <a:txBody>
                    <a:bodyPr/>
                    <a:lstStyle/>
                    <a:p>
                      <a:pPr algn="l"/>
                      <a:r>
                        <a:rPr kumimoji="0" lang="en-US" sz="1800" b="1" i="0" u="none" strike="noStrike" kern="1200" baseline="0" dirty="0">
                          <a:solidFill>
                            <a:schemeClr val="tx2">
                              <a:lumMod val="50000"/>
                            </a:schemeClr>
                          </a:solidFill>
                          <a:latin typeface="+mn-lt"/>
                          <a:ea typeface="+mn-ea"/>
                          <a:cs typeface="+mn-cs"/>
                        </a:rPr>
                        <a:t>Adult System: Community Re-Entry Services</a:t>
                      </a:r>
                    </a:p>
                    <a:p>
                      <a:pPr algn="l"/>
                      <a:r>
                        <a:rPr kumimoji="0" lang="en-US" sz="1800" b="0" i="0" u="none" strike="noStrike" kern="1200" baseline="0" dirty="0">
                          <a:solidFill>
                            <a:schemeClr val="tx2">
                              <a:lumMod val="50000"/>
                            </a:schemeClr>
                          </a:solidFill>
                          <a:latin typeface="+mn-lt"/>
                          <a:ea typeface="+mn-ea"/>
                          <a:cs typeface="+mn-cs"/>
                        </a:rPr>
                        <a:t>Involves supported re-entry back into the community after jail or prison to reduce further justice involvement of people with mental and substance use disorders. Involves reentry coordinators, peer support staff, or community in-reach to link people with proper mental health and substance use treatment services. Examples include, re-entry planning teams, medication continuity, housing support, warm hand-offs.</a:t>
                      </a:r>
                      <a:endParaRPr lang="en-US" sz="1800" dirty="0">
                        <a:solidFill>
                          <a:schemeClr val="tx2">
                            <a:lumMod val="50000"/>
                          </a:schemeClr>
                        </a:solidFill>
                      </a:endParaRPr>
                    </a:p>
                  </a:txBody>
                  <a:tcPr>
                    <a:solidFill>
                      <a:schemeClr val="bg2">
                        <a:lumMod val="20000"/>
                        <a:lumOff val="80000"/>
                      </a:schemeClr>
                    </a:solidFill>
                  </a:tcPr>
                </a:tc>
                <a:extLst>
                  <a:ext uri="{0D108BD9-81ED-4DB2-BD59-A6C34878D82A}">
                    <a16:rowId xmlns:a16="http://schemas.microsoft.com/office/drawing/2014/main" val="2998351280"/>
                  </a:ext>
                </a:extLst>
              </a:tr>
            </a:tbl>
          </a:graphicData>
        </a:graphic>
      </p:graphicFrame>
    </p:spTree>
    <p:extLst>
      <p:ext uri="{BB962C8B-B14F-4D97-AF65-F5344CB8AC3E}">
        <p14:creationId xmlns:p14="http://schemas.microsoft.com/office/powerpoint/2010/main" val="2913308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29AE7-5F67-60AC-6912-FD1AC04B46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839DA9-600E-6D70-1AF4-C97731783AD7}"/>
              </a:ext>
            </a:extLst>
          </p:cNvPr>
          <p:cNvSpPr>
            <a:spLocks noGrp="1"/>
          </p:cNvSpPr>
          <p:nvPr>
            <p:ph type="title"/>
          </p:nvPr>
        </p:nvSpPr>
        <p:spPr>
          <a:xfrm>
            <a:off x="207398" y="61748"/>
            <a:ext cx="8798815" cy="938297"/>
          </a:xfrm>
        </p:spPr>
        <p:txBody>
          <a:bodyPr>
            <a:noAutofit/>
          </a:bodyPr>
          <a:lstStyle/>
          <a:p>
            <a:r>
              <a:rPr lang="en-US" sz="3600" dirty="0"/>
              <a:t>Intercept 5</a:t>
            </a:r>
          </a:p>
        </p:txBody>
      </p:sp>
      <p:graphicFrame>
        <p:nvGraphicFramePr>
          <p:cNvPr id="3" name="Table 2">
            <a:extLst>
              <a:ext uri="{FF2B5EF4-FFF2-40B4-BE49-F238E27FC236}">
                <a16:creationId xmlns:a16="http://schemas.microsoft.com/office/drawing/2014/main" id="{62215A6D-AA8B-4329-9265-CCD945AD8DF8}"/>
              </a:ext>
            </a:extLst>
          </p:cNvPr>
          <p:cNvGraphicFramePr>
            <a:graphicFrameLocks noGrp="1"/>
          </p:cNvGraphicFramePr>
          <p:nvPr>
            <p:extLst>
              <p:ext uri="{D42A27DB-BD31-4B8C-83A1-F6EECF244321}">
                <p14:modId xmlns:p14="http://schemas.microsoft.com/office/powerpoint/2010/main" val="2053572248"/>
              </p:ext>
            </p:extLst>
          </p:nvPr>
        </p:nvGraphicFramePr>
        <p:xfrm>
          <a:off x="207398" y="1152468"/>
          <a:ext cx="8729202" cy="3087593"/>
        </p:xfrm>
        <a:graphic>
          <a:graphicData uri="http://schemas.openxmlformats.org/drawingml/2006/table">
            <a:tbl>
              <a:tblPr firstRow="1" bandRow="1">
                <a:tableStyleId>{5C22544A-7EE6-4342-B048-85BDC9FD1C3A}</a:tableStyleId>
              </a:tblPr>
              <a:tblGrid>
                <a:gridCol w="4458547">
                  <a:extLst>
                    <a:ext uri="{9D8B030D-6E8A-4147-A177-3AD203B41FA5}">
                      <a16:colId xmlns:a16="http://schemas.microsoft.com/office/drawing/2014/main" val="2229628817"/>
                    </a:ext>
                  </a:extLst>
                </a:gridCol>
                <a:gridCol w="4270655">
                  <a:extLst>
                    <a:ext uri="{9D8B030D-6E8A-4147-A177-3AD203B41FA5}">
                      <a16:colId xmlns:a16="http://schemas.microsoft.com/office/drawing/2014/main" val="502506818"/>
                    </a:ext>
                  </a:extLst>
                </a:gridCol>
              </a:tblGrid>
              <a:tr h="3087593">
                <a:tc>
                  <a:txBody>
                    <a:bodyPr/>
                    <a:lstStyle/>
                    <a:p>
                      <a:pPr marL="0" indent="0" algn="l">
                        <a:buFont typeface="Arial" panose="020B0604020202020204" pitchFamily="34" charset="0"/>
                        <a:buNone/>
                      </a:pPr>
                      <a:r>
                        <a:rPr kumimoji="0" lang="en-US" sz="1800" b="1" i="0" u="none" strike="noStrike" kern="1200" baseline="0" dirty="0">
                          <a:solidFill>
                            <a:schemeClr val="tx2">
                              <a:lumMod val="50000"/>
                            </a:schemeClr>
                          </a:solidFill>
                          <a:latin typeface="+mn-lt"/>
                          <a:ea typeface="+mn-ea"/>
                          <a:cs typeface="+mn-cs"/>
                        </a:rPr>
                        <a:t>Youth System: Juvenile Community Corrections and Support</a:t>
                      </a:r>
                    </a:p>
                    <a:p>
                      <a:pPr marL="0" indent="0" algn="l">
                        <a:buFont typeface="Arial" panose="020B0604020202020204" pitchFamily="34" charset="0"/>
                        <a:buNone/>
                      </a:pPr>
                      <a:r>
                        <a:rPr kumimoji="0" lang="en-US" sz="1800" b="0" i="0" u="none" strike="noStrike" kern="1200" baseline="0" dirty="0">
                          <a:solidFill>
                            <a:schemeClr val="tx2">
                              <a:lumMod val="50000"/>
                            </a:schemeClr>
                          </a:solidFill>
                          <a:latin typeface="+mn-lt"/>
                          <a:ea typeface="+mn-ea"/>
                          <a:cs typeface="+mn-cs"/>
                        </a:rPr>
                        <a:t>Involves mandated youth supervision by juvenile probation to reduce further justice involvement of youth. Also involves Juvenile Community Corrections (JJC) to provide  individualized supports for youth to prevent violations or offenses that may extend  connection to the juvenile correctional system.</a:t>
                      </a:r>
                      <a:endParaRPr lang="en-US" dirty="0">
                        <a:solidFill>
                          <a:schemeClr val="tx2">
                            <a:lumMod val="50000"/>
                          </a:schemeClr>
                        </a:solidFill>
                      </a:endParaRPr>
                    </a:p>
                  </a:txBody>
                  <a:tcPr>
                    <a:solidFill>
                      <a:schemeClr val="bg2">
                        <a:lumMod val="20000"/>
                        <a:lumOff val="80000"/>
                      </a:schemeClr>
                    </a:solidFill>
                  </a:tcPr>
                </a:tc>
                <a:tc>
                  <a:txBody>
                    <a:bodyPr/>
                    <a:lstStyle/>
                    <a:p>
                      <a:pPr marL="0" indent="0" algn="l">
                        <a:buFont typeface="Arial" panose="020B0604020202020204" pitchFamily="34" charset="0"/>
                        <a:buNone/>
                      </a:pPr>
                      <a:r>
                        <a:rPr kumimoji="0" lang="en-US" sz="1800" b="1" i="0" u="none" strike="noStrike" kern="1200" baseline="0" dirty="0">
                          <a:solidFill>
                            <a:schemeClr val="tx2">
                              <a:lumMod val="50000"/>
                            </a:schemeClr>
                          </a:solidFill>
                          <a:latin typeface="+mn-lt"/>
                          <a:ea typeface="+mn-ea"/>
                          <a:cs typeface="+mn-cs"/>
                        </a:rPr>
                        <a:t>Adult System: </a:t>
                      </a:r>
                    </a:p>
                    <a:p>
                      <a:pPr marL="0" indent="0" algn="l">
                        <a:buFont typeface="Arial" panose="020B0604020202020204" pitchFamily="34" charset="0"/>
                        <a:buNone/>
                      </a:pPr>
                      <a:r>
                        <a:rPr kumimoji="0" lang="en-US" sz="1800" b="1" i="0" u="none" strike="noStrike" kern="1200" baseline="0" dirty="0">
                          <a:solidFill>
                            <a:schemeClr val="tx2">
                              <a:lumMod val="50000"/>
                            </a:schemeClr>
                          </a:solidFill>
                          <a:latin typeface="+mn-lt"/>
                          <a:ea typeface="+mn-ea"/>
                          <a:cs typeface="+mn-cs"/>
                        </a:rPr>
                        <a:t>Community Corrections and Support</a:t>
                      </a:r>
                    </a:p>
                    <a:p>
                      <a:pPr marL="0" indent="0" algn="l">
                        <a:buFont typeface="Arial" panose="020B0604020202020204" pitchFamily="34" charset="0"/>
                        <a:buNone/>
                      </a:pPr>
                      <a:r>
                        <a:rPr kumimoji="0" lang="en-US" sz="1800" b="0" i="0" u="none" strike="noStrike" kern="1200" baseline="0" dirty="0">
                          <a:solidFill>
                            <a:schemeClr val="tx2">
                              <a:lumMod val="50000"/>
                            </a:schemeClr>
                          </a:solidFill>
                          <a:latin typeface="+mn-lt"/>
                          <a:ea typeface="+mn-ea"/>
                          <a:cs typeface="+mn-cs"/>
                        </a:rPr>
                        <a:t>Involves community-based justice  supervision with added supports for people with mental and/or substance use disorders</a:t>
                      </a:r>
                    </a:p>
                    <a:p>
                      <a:pPr marL="0" indent="0" algn="l">
                        <a:buFont typeface="Arial" panose="020B0604020202020204" pitchFamily="34" charset="0"/>
                        <a:buNone/>
                      </a:pPr>
                      <a:r>
                        <a:rPr kumimoji="0" lang="en-US" sz="1800" b="0" i="0" u="none" strike="noStrike" kern="1200" baseline="0" dirty="0">
                          <a:solidFill>
                            <a:schemeClr val="tx2">
                              <a:lumMod val="50000"/>
                            </a:schemeClr>
                          </a:solidFill>
                          <a:latin typeface="+mn-lt"/>
                          <a:ea typeface="+mn-ea"/>
                          <a:cs typeface="+mn-cs"/>
                        </a:rPr>
                        <a:t>to prevent violations or offenses that may result in another jail or prison stay.</a:t>
                      </a:r>
                    </a:p>
                  </a:txBody>
                  <a:tcPr>
                    <a:solidFill>
                      <a:schemeClr val="bg2">
                        <a:lumMod val="20000"/>
                        <a:lumOff val="80000"/>
                      </a:schemeClr>
                    </a:solidFill>
                  </a:tcPr>
                </a:tc>
                <a:extLst>
                  <a:ext uri="{0D108BD9-81ED-4DB2-BD59-A6C34878D82A}">
                    <a16:rowId xmlns:a16="http://schemas.microsoft.com/office/drawing/2014/main" val="2998351280"/>
                  </a:ext>
                </a:extLst>
              </a:tr>
            </a:tbl>
          </a:graphicData>
        </a:graphic>
      </p:graphicFrame>
    </p:spTree>
    <p:extLst>
      <p:ext uri="{BB962C8B-B14F-4D97-AF65-F5344CB8AC3E}">
        <p14:creationId xmlns:p14="http://schemas.microsoft.com/office/powerpoint/2010/main" val="906135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16474-E86C-2AA5-C90D-3B17D571C65F}"/>
              </a:ext>
            </a:extLst>
          </p:cNvPr>
          <p:cNvSpPr>
            <a:spLocks noGrp="1"/>
          </p:cNvSpPr>
          <p:nvPr>
            <p:ph type="title"/>
          </p:nvPr>
        </p:nvSpPr>
        <p:spPr>
          <a:xfrm>
            <a:off x="341587" y="21993"/>
            <a:ext cx="8229600" cy="939546"/>
          </a:xfrm>
        </p:spPr>
        <p:txBody>
          <a:bodyPr>
            <a:noAutofit/>
          </a:bodyPr>
          <a:lstStyle/>
          <a:p>
            <a:r>
              <a:rPr lang="en-US" sz="3000" dirty="0"/>
              <a:t>Behavioral Health Reform and Investment Act (SB3)</a:t>
            </a:r>
          </a:p>
        </p:txBody>
      </p:sp>
      <p:sp>
        <p:nvSpPr>
          <p:cNvPr id="3" name="Content Placeholder 2">
            <a:extLst>
              <a:ext uri="{FF2B5EF4-FFF2-40B4-BE49-F238E27FC236}">
                <a16:creationId xmlns:a16="http://schemas.microsoft.com/office/drawing/2014/main" id="{4D3653FB-2835-450D-18AB-EDA9DA47DADD}"/>
              </a:ext>
            </a:extLst>
          </p:cNvPr>
          <p:cNvSpPr>
            <a:spLocks noGrp="1"/>
          </p:cNvSpPr>
          <p:nvPr>
            <p:ph idx="1"/>
          </p:nvPr>
        </p:nvSpPr>
        <p:spPr>
          <a:xfrm>
            <a:off x="0" y="1331394"/>
            <a:ext cx="8686800" cy="3469207"/>
          </a:xfrm>
        </p:spPr>
        <p:txBody>
          <a:bodyPr>
            <a:normAutofit/>
          </a:bodyPr>
          <a:lstStyle/>
          <a:p>
            <a:pPr marL="118872" indent="0">
              <a:buNone/>
            </a:pPr>
            <a:r>
              <a:rPr lang="en-US" sz="2800" dirty="0"/>
              <a:t>Section 4. Regional Plan – Sequential Intercept Mapping (SIM)</a:t>
            </a:r>
          </a:p>
          <a:p>
            <a:pPr marL="118872" indent="0">
              <a:buNone/>
            </a:pPr>
            <a:r>
              <a:rPr lang="en-US" sz="2800" dirty="0"/>
              <a:t>	A. The administrative office of the courts	shall 	coordinate regional meetings, complete 	</a:t>
            </a:r>
            <a:r>
              <a:rPr lang="en-US" sz="2800" b="1" dirty="0"/>
              <a:t>sequential intercept mapping </a:t>
            </a:r>
            <a:r>
              <a:rPr lang="en-US" sz="2800" dirty="0"/>
              <a:t>and coordinate 	the development of regional plans.</a:t>
            </a:r>
          </a:p>
        </p:txBody>
      </p:sp>
    </p:spTree>
    <p:extLst>
      <p:ext uri="{BB962C8B-B14F-4D97-AF65-F5344CB8AC3E}">
        <p14:creationId xmlns:p14="http://schemas.microsoft.com/office/powerpoint/2010/main" val="2650895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BEC9C-BFA0-AC60-B9B9-6190CD0B6117}"/>
              </a:ext>
            </a:extLst>
          </p:cNvPr>
          <p:cNvSpPr>
            <a:spLocks noGrp="1"/>
          </p:cNvSpPr>
          <p:nvPr>
            <p:ph type="title"/>
          </p:nvPr>
        </p:nvSpPr>
        <p:spPr/>
        <p:txBody>
          <a:bodyPr/>
          <a:lstStyle/>
          <a:p>
            <a:r>
              <a:rPr lang="en-US"/>
              <a:t>The NM </a:t>
            </a:r>
            <a:r>
              <a:rPr lang="en-US" dirty="0"/>
              <a:t>E-SIM	</a:t>
            </a:r>
          </a:p>
        </p:txBody>
      </p:sp>
      <p:sp>
        <p:nvSpPr>
          <p:cNvPr id="3" name="Content Placeholder 2">
            <a:extLst>
              <a:ext uri="{FF2B5EF4-FFF2-40B4-BE49-F238E27FC236}">
                <a16:creationId xmlns:a16="http://schemas.microsoft.com/office/drawing/2014/main" id="{18015E60-9BF9-7666-AF1C-AEB78A7AD87E}"/>
              </a:ext>
            </a:extLst>
          </p:cNvPr>
          <p:cNvSpPr>
            <a:spLocks noGrp="1"/>
          </p:cNvSpPr>
          <p:nvPr>
            <p:ph idx="1"/>
          </p:nvPr>
        </p:nvSpPr>
        <p:spPr>
          <a:xfrm>
            <a:off x="189186" y="1189504"/>
            <a:ext cx="8384880" cy="3469207"/>
          </a:xfrm>
        </p:spPr>
        <p:txBody>
          <a:bodyPr>
            <a:noAutofit/>
          </a:bodyPr>
          <a:lstStyle/>
          <a:p>
            <a:pPr marL="118872" indent="0">
              <a:buNone/>
            </a:pPr>
            <a:r>
              <a:rPr lang="en-US" sz="1800" b="1" dirty="0"/>
              <a:t>1. The Addition of a Pre-Intercept: Community Prevention Services</a:t>
            </a:r>
          </a:p>
          <a:p>
            <a:pPr lvl="1">
              <a:spcBef>
                <a:spcPts val="400"/>
              </a:spcBef>
            </a:pPr>
            <a:r>
              <a:rPr lang="en-US" sz="1400" dirty="0">
                <a:solidFill>
                  <a:schemeClr val="tx2">
                    <a:lumMod val="50000"/>
                  </a:schemeClr>
                </a:solidFill>
              </a:rPr>
              <a:t>Not all individuals with mental illness (MI) and/or substance use disorders (SUD) encounter the justice system. Therefore, when mapping services within the community, it is important to assess the availability – and gaps – in Community Prevention Services that aim to support all individuals who may never have justice system involvement.</a:t>
            </a:r>
          </a:p>
          <a:p>
            <a:pPr marL="118872" indent="0">
              <a:spcBef>
                <a:spcPts val="400"/>
              </a:spcBef>
              <a:buNone/>
            </a:pPr>
            <a:r>
              <a:rPr lang="en-US" sz="1800" b="1" dirty="0"/>
              <a:t>2. The Addition of a Process to Support Mapping of the Youth System </a:t>
            </a:r>
          </a:p>
          <a:p>
            <a:pPr lvl="1">
              <a:spcAft>
                <a:spcPts val="400"/>
              </a:spcAft>
            </a:pPr>
            <a:r>
              <a:rPr lang="en-US" sz="1400" dirty="0">
                <a:solidFill>
                  <a:schemeClr val="tx2">
                    <a:lumMod val="50000"/>
                  </a:schemeClr>
                </a:solidFill>
              </a:rPr>
              <a:t>It is essential to understand the availability of – and gaps in – services for youth who are at risk or living with MI and/or SUDs. Mapping these services helps ensure early identification and support.</a:t>
            </a:r>
          </a:p>
          <a:p>
            <a:pPr marL="118872" indent="0">
              <a:spcAft>
                <a:spcPts val="400"/>
              </a:spcAft>
              <a:buNone/>
            </a:pPr>
            <a:r>
              <a:rPr lang="en-US" sz="1800" b="1" dirty="0">
                <a:solidFill>
                  <a:schemeClr val="tx2">
                    <a:lumMod val="50000"/>
                  </a:schemeClr>
                </a:solidFill>
              </a:rPr>
              <a:t>3. The E-SIM Focuses on Prevention and Early Intervention</a:t>
            </a:r>
          </a:p>
          <a:p>
            <a:pPr lvl="1"/>
            <a:r>
              <a:rPr lang="en-US" sz="1400" dirty="0">
                <a:solidFill>
                  <a:schemeClr val="tx2">
                    <a:lumMod val="50000"/>
                  </a:schemeClr>
                </a:solidFill>
              </a:rPr>
              <a:t>Using a public health framework, the E-SIM focuses on improving the health and well-being of all New Mexicans by identifying opportunities – and gaps – for  intervention that could prevent initial involvement or deeper penetration into the healthcare or justice system. </a:t>
            </a:r>
          </a:p>
        </p:txBody>
      </p:sp>
    </p:spTree>
    <p:extLst>
      <p:ext uri="{BB962C8B-B14F-4D97-AF65-F5344CB8AC3E}">
        <p14:creationId xmlns:p14="http://schemas.microsoft.com/office/powerpoint/2010/main" val="1669277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diagram of a community&#10;&#10;AI-generated content may be incorrect.">
            <a:extLst>
              <a:ext uri="{FF2B5EF4-FFF2-40B4-BE49-F238E27FC236}">
                <a16:creationId xmlns:a16="http://schemas.microsoft.com/office/drawing/2014/main" id="{7E2D9270-D649-6211-3ECA-EB383DBC5BEE}"/>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3841" y="0"/>
            <a:ext cx="9187841" cy="5143500"/>
          </a:xfrm>
          <a:prstGeom prst="rect">
            <a:avLst/>
          </a:prstGeom>
        </p:spPr>
      </p:pic>
    </p:spTree>
    <p:extLst>
      <p:ext uri="{BB962C8B-B14F-4D97-AF65-F5344CB8AC3E}">
        <p14:creationId xmlns:p14="http://schemas.microsoft.com/office/powerpoint/2010/main" val="821202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C8644-F608-6390-B193-D8137AED2F1F}"/>
              </a:ext>
            </a:extLst>
          </p:cNvPr>
          <p:cNvSpPr>
            <a:spLocks noGrp="1"/>
          </p:cNvSpPr>
          <p:nvPr>
            <p:ph type="title"/>
          </p:nvPr>
        </p:nvSpPr>
        <p:spPr>
          <a:xfrm>
            <a:off x="325821" y="61748"/>
            <a:ext cx="8229600" cy="938297"/>
          </a:xfrm>
        </p:spPr>
        <p:txBody>
          <a:bodyPr>
            <a:normAutofit fontScale="90000"/>
          </a:bodyPr>
          <a:lstStyle/>
          <a:p>
            <a:r>
              <a:rPr lang="en-US" dirty="0"/>
              <a:t>Pre Intercept: </a:t>
            </a:r>
            <a:br>
              <a:rPr lang="en-US" dirty="0"/>
            </a:br>
            <a:r>
              <a:rPr lang="en-US" dirty="0"/>
              <a:t>Community Prevention Services</a:t>
            </a:r>
          </a:p>
        </p:txBody>
      </p:sp>
      <p:graphicFrame>
        <p:nvGraphicFramePr>
          <p:cNvPr id="3" name="Table 2">
            <a:extLst>
              <a:ext uri="{FF2B5EF4-FFF2-40B4-BE49-F238E27FC236}">
                <a16:creationId xmlns:a16="http://schemas.microsoft.com/office/drawing/2014/main" id="{5DEAFC8C-665C-399B-87C4-54EE68756904}"/>
              </a:ext>
            </a:extLst>
          </p:cNvPr>
          <p:cNvGraphicFramePr>
            <a:graphicFrameLocks noGrp="1"/>
          </p:cNvGraphicFramePr>
          <p:nvPr>
            <p:extLst>
              <p:ext uri="{D42A27DB-BD31-4B8C-83A1-F6EECF244321}">
                <p14:modId xmlns:p14="http://schemas.microsoft.com/office/powerpoint/2010/main" val="1723069152"/>
              </p:ext>
            </p:extLst>
          </p:nvPr>
        </p:nvGraphicFramePr>
        <p:xfrm>
          <a:off x="164277" y="1202573"/>
          <a:ext cx="8729202" cy="3527255"/>
        </p:xfrm>
        <a:graphic>
          <a:graphicData uri="http://schemas.openxmlformats.org/drawingml/2006/table">
            <a:tbl>
              <a:tblPr firstRow="1" bandRow="1">
                <a:tableStyleId>{5C22544A-7EE6-4342-B048-85BDC9FD1C3A}</a:tableStyleId>
              </a:tblPr>
              <a:tblGrid>
                <a:gridCol w="4364601">
                  <a:extLst>
                    <a:ext uri="{9D8B030D-6E8A-4147-A177-3AD203B41FA5}">
                      <a16:colId xmlns:a16="http://schemas.microsoft.com/office/drawing/2014/main" val="2229628817"/>
                    </a:ext>
                  </a:extLst>
                </a:gridCol>
                <a:gridCol w="4364601">
                  <a:extLst>
                    <a:ext uri="{9D8B030D-6E8A-4147-A177-3AD203B41FA5}">
                      <a16:colId xmlns:a16="http://schemas.microsoft.com/office/drawing/2014/main" val="502506818"/>
                    </a:ext>
                  </a:extLst>
                </a:gridCol>
              </a:tblGrid>
              <a:tr h="1515575">
                <a:tc gridSpan="2">
                  <a:txBody>
                    <a:bodyPr/>
                    <a:lstStyle/>
                    <a:p>
                      <a:pPr algn="l"/>
                      <a:r>
                        <a:rPr kumimoji="0" lang="en-US" sz="1800" b="0" i="0" u="none" strike="noStrike" kern="1200" baseline="0" dirty="0">
                          <a:solidFill>
                            <a:schemeClr val="tx2">
                              <a:lumMod val="50000"/>
                            </a:schemeClr>
                          </a:solidFill>
                          <a:latin typeface="+mn-lt"/>
                          <a:ea typeface="+mn-ea"/>
                          <a:cs typeface="+mn-cs"/>
                        </a:rPr>
                        <a:t>Proactive initiatives designed to address the root causes of social problems like substance misuse, crime, and mental health challenges within a community, ideally before they escalate to require more intensive interventions such as contact with the justice or behavioral healthcare systems. The goal of these public health programs are to strengthen protective factors and reduce risk factors that contribute to negative outcomes.</a:t>
                      </a:r>
                      <a:endParaRPr kumimoji="0" lang="en-US" sz="1800" b="1" i="0" u="none" strike="noStrike" kern="1200" baseline="0" dirty="0">
                        <a:solidFill>
                          <a:schemeClr val="tx2">
                            <a:lumMod val="50000"/>
                          </a:schemeClr>
                        </a:solidFill>
                        <a:latin typeface="+mn-lt"/>
                        <a:ea typeface="+mn-ea"/>
                        <a:cs typeface="+mn-cs"/>
                      </a:endParaRPr>
                    </a:p>
                  </a:txBody>
                  <a:tcPr>
                    <a:solidFill>
                      <a:schemeClr val="bg2">
                        <a:lumMod val="20000"/>
                        <a:lumOff val="80000"/>
                      </a:schemeClr>
                    </a:solidFill>
                  </a:tcPr>
                </a:tc>
                <a:tc hMerge="1">
                  <a:txBody>
                    <a:bodyPr/>
                    <a:lstStyle/>
                    <a:p>
                      <a:endParaRPr lang="en-US"/>
                    </a:p>
                  </a:txBody>
                  <a:tcPr/>
                </a:tc>
                <a:extLst>
                  <a:ext uri="{0D108BD9-81ED-4DB2-BD59-A6C34878D82A}">
                    <a16:rowId xmlns:a16="http://schemas.microsoft.com/office/drawing/2014/main" val="2449152698"/>
                  </a:ext>
                </a:extLst>
              </a:tr>
              <a:tr h="1670590">
                <a:tc>
                  <a:txBody>
                    <a:bodyPr/>
                    <a:lstStyle/>
                    <a:p>
                      <a:pPr algn="l"/>
                      <a:r>
                        <a:rPr kumimoji="0" lang="en-US" sz="1800" b="1" i="0" u="none" strike="noStrike" kern="1200" baseline="0" dirty="0">
                          <a:solidFill>
                            <a:schemeClr val="tx2">
                              <a:lumMod val="50000"/>
                            </a:schemeClr>
                          </a:solidFill>
                          <a:latin typeface="+mn-lt"/>
                          <a:ea typeface="+mn-ea"/>
                          <a:cs typeface="+mn-cs"/>
                        </a:rPr>
                        <a:t>Youth System</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School-based programs that focus on social emotional learning, substance abuse prevention, and mental health awareness</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Family and parenting support groups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baseline="0" dirty="0">
                          <a:solidFill>
                            <a:schemeClr val="tx2">
                              <a:lumMod val="50000"/>
                            </a:schemeClr>
                          </a:solidFill>
                          <a:latin typeface="+mn-lt"/>
                          <a:ea typeface="+mn-ea"/>
                          <a:cs typeface="+mn-cs"/>
                        </a:rPr>
                        <a:t>Screening for BH problems in primary care settings</a:t>
                      </a:r>
                      <a:endParaRPr kumimoji="0" lang="en-US" sz="1800" b="1" i="0" u="none" strike="noStrike" kern="1200" baseline="0" dirty="0">
                        <a:solidFill>
                          <a:schemeClr val="tx2">
                            <a:lumMod val="50000"/>
                          </a:schemeClr>
                        </a:solidFill>
                        <a:latin typeface="+mn-lt"/>
                        <a:ea typeface="+mn-ea"/>
                        <a:cs typeface="+mn-cs"/>
                      </a:endParaRPr>
                    </a:p>
                  </a:txBody>
                  <a:tcPr>
                    <a:solidFill>
                      <a:schemeClr val="bg2">
                        <a:lumMod val="20000"/>
                        <a:lumOff val="80000"/>
                      </a:schemeClr>
                    </a:solidFill>
                  </a:tcPr>
                </a:tc>
                <a:tc>
                  <a:txBody>
                    <a:bodyPr/>
                    <a:lstStyle/>
                    <a:p>
                      <a:pPr algn="l"/>
                      <a:r>
                        <a:rPr kumimoji="0" lang="en-US" sz="1800" b="1" i="0" u="none" strike="noStrike" kern="1200" baseline="0" dirty="0">
                          <a:solidFill>
                            <a:schemeClr val="tx2">
                              <a:lumMod val="50000"/>
                            </a:schemeClr>
                          </a:solidFill>
                          <a:latin typeface="+mn-lt"/>
                          <a:ea typeface="+mn-ea"/>
                          <a:cs typeface="+mn-cs"/>
                        </a:rPr>
                        <a:t>Adult System</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Support Groups</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Employment and Social Support Services</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Housing Assistance </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Screening for BH problems in primary care settings</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MHFA</a:t>
                      </a:r>
                      <a:endParaRPr kumimoji="0" lang="en-US" sz="1800" b="1" i="0" u="none" strike="noStrike" kern="1200" baseline="0" dirty="0">
                        <a:solidFill>
                          <a:schemeClr val="tx2">
                            <a:lumMod val="50000"/>
                          </a:schemeClr>
                        </a:solidFill>
                        <a:latin typeface="+mn-lt"/>
                        <a:ea typeface="+mn-ea"/>
                        <a:cs typeface="+mn-cs"/>
                      </a:endParaRPr>
                    </a:p>
                  </a:txBody>
                  <a:tcPr>
                    <a:solidFill>
                      <a:schemeClr val="bg2">
                        <a:lumMod val="20000"/>
                        <a:lumOff val="80000"/>
                      </a:schemeClr>
                    </a:solidFill>
                  </a:tcPr>
                </a:tc>
                <a:extLst>
                  <a:ext uri="{0D108BD9-81ED-4DB2-BD59-A6C34878D82A}">
                    <a16:rowId xmlns:a16="http://schemas.microsoft.com/office/drawing/2014/main" val="2998351280"/>
                  </a:ext>
                </a:extLst>
              </a:tr>
            </a:tbl>
          </a:graphicData>
        </a:graphic>
      </p:graphicFrame>
    </p:spTree>
    <p:extLst>
      <p:ext uri="{BB962C8B-B14F-4D97-AF65-F5344CB8AC3E}">
        <p14:creationId xmlns:p14="http://schemas.microsoft.com/office/powerpoint/2010/main" val="614694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D6DFC-55B9-BA42-A534-BBAED73A0B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EC9E03-352E-AC21-FF2A-4FB121537720}"/>
              </a:ext>
            </a:extLst>
          </p:cNvPr>
          <p:cNvSpPr>
            <a:spLocks noGrp="1"/>
          </p:cNvSpPr>
          <p:nvPr>
            <p:ph type="title"/>
          </p:nvPr>
        </p:nvSpPr>
        <p:spPr>
          <a:xfrm>
            <a:off x="325821" y="61748"/>
            <a:ext cx="8229600" cy="938297"/>
          </a:xfrm>
        </p:spPr>
        <p:txBody>
          <a:bodyPr>
            <a:normAutofit fontScale="90000"/>
          </a:bodyPr>
          <a:lstStyle/>
          <a:p>
            <a:r>
              <a:rPr lang="en-US" dirty="0"/>
              <a:t>Intercept 0: Community Treatment, Schools and Crisis Services </a:t>
            </a:r>
          </a:p>
        </p:txBody>
      </p:sp>
      <p:graphicFrame>
        <p:nvGraphicFramePr>
          <p:cNvPr id="3" name="Table 2">
            <a:extLst>
              <a:ext uri="{FF2B5EF4-FFF2-40B4-BE49-F238E27FC236}">
                <a16:creationId xmlns:a16="http://schemas.microsoft.com/office/drawing/2014/main" id="{CC5973F3-D6A3-0BBB-E5ED-8E40D65EA0DD}"/>
              </a:ext>
            </a:extLst>
          </p:cNvPr>
          <p:cNvGraphicFramePr>
            <a:graphicFrameLocks noGrp="1"/>
          </p:cNvGraphicFramePr>
          <p:nvPr>
            <p:extLst>
              <p:ext uri="{D42A27DB-BD31-4B8C-83A1-F6EECF244321}">
                <p14:modId xmlns:p14="http://schemas.microsoft.com/office/powerpoint/2010/main" val="4117787565"/>
              </p:ext>
            </p:extLst>
          </p:nvPr>
        </p:nvGraphicFramePr>
        <p:xfrm>
          <a:off x="150312" y="1202573"/>
          <a:ext cx="8743167" cy="3527255"/>
        </p:xfrm>
        <a:graphic>
          <a:graphicData uri="http://schemas.openxmlformats.org/drawingml/2006/table">
            <a:tbl>
              <a:tblPr firstRow="1" bandRow="1">
                <a:tableStyleId>{5C22544A-7EE6-4342-B048-85BDC9FD1C3A}</a:tableStyleId>
              </a:tblPr>
              <a:tblGrid>
                <a:gridCol w="4378566">
                  <a:extLst>
                    <a:ext uri="{9D8B030D-6E8A-4147-A177-3AD203B41FA5}">
                      <a16:colId xmlns:a16="http://schemas.microsoft.com/office/drawing/2014/main" val="2229628817"/>
                    </a:ext>
                  </a:extLst>
                </a:gridCol>
                <a:gridCol w="4364601">
                  <a:extLst>
                    <a:ext uri="{9D8B030D-6E8A-4147-A177-3AD203B41FA5}">
                      <a16:colId xmlns:a16="http://schemas.microsoft.com/office/drawing/2014/main" val="502506818"/>
                    </a:ext>
                  </a:extLst>
                </a:gridCol>
              </a:tblGrid>
              <a:tr h="1515575">
                <a:tc gridSpan="2">
                  <a:txBody>
                    <a:bodyPr/>
                    <a:lstStyle/>
                    <a:p>
                      <a:pPr algn="l"/>
                      <a:r>
                        <a:rPr kumimoji="0" lang="en-US" sz="1800" b="0" i="0" u="none" strike="noStrike" kern="1200" baseline="0" dirty="0">
                          <a:solidFill>
                            <a:schemeClr val="tx2">
                              <a:lumMod val="50000"/>
                            </a:schemeClr>
                          </a:solidFill>
                          <a:latin typeface="+mn-lt"/>
                          <a:ea typeface="+mn-ea"/>
                          <a:cs typeface="+mn-cs"/>
                        </a:rPr>
                        <a:t>The early intervention points for people with mental illness and/or substance use disorders </a:t>
                      </a:r>
                      <a:r>
                        <a:rPr kumimoji="0" lang="en-US" sz="1800" b="0" kern="1200" dirty="0">
                          <a:solidFill>
                            <a:schemeClr val="tx2">
                              <a:lumMod val="50000"/>
                            </a:schemeClr>
                          </a:solidFill>
                          <a:effectLst/>
                          <a:latin typeface="+mn-lt"/>
                          <a:ea typeface="+mn-ea"/>
                          <a:cs typeface="+mn-cs"/>
                        </a:rPr>
                        <a:t>before law enforcement or justice system involvement, focused on intervening with individuals already showing signs of behavioral health crisis or need.</a:t>
                      </a:r>
                      <a:endParaRPr lang="en-US" b="0" dirty="0">
                        <a:solidFill>
                          <a:schemeClr val="tx2">
                            <a:lumMod val="50000"/>
                          </a:schemeClr>
                        </a:solidFill>
                      </a:endParaRPr>
                    </a:p>
                  </a:txBody>
                  <a:tcPr>
                    <a:solidFill>
                      <a:schemeClr val="bg2">
                        <a:lumMod val="20000"/>
                        <a:lumOff val="80000"/>
                      </a:schemeClr>
                    </a:solidFill>
                  </a:tcPr>
                </a:tc>
                <a:tc hMerge="1">
                  <a:txBody>
                    <a:bodyPr/>
                    <a:lstStyle/>
                    <a:p>
                      <a:endParaRPr lang="en-US"/>
                    </a:p>
                  </a:txBody>
                  <a:tcPr/>
                </a:tc>
                <a:extLst>
                  <a:ext uri="{0D108BD9-81ED-4DB2-BD59-A6C34878D82A}">
                    <a16:rowId xmlns:a16="http://schemas.microsoft.com/office/drawing/2014/main" val="2449152698"/>
                  </a:ext>
                </a:extLst>
              </a:tr>
              <a:tr h="1670590">
                <a:tc>
                  <a:txBody>
                    <a:bodyPr/>
                    <a:lstStyle/>
                    <a:p>
                      <a:pPr algn="l"/>
                      <a:r>
                        <a:rPr kumimoji="0" lang="en-US" sz="1800" b="1" i="0" u="none" strike="noStrike" kern="1200" baseline="0" dirty="0">
                          <a:solidFill>
                            <a:schemeClr val="tx2">
                              <a:lumMod val="50000"/>
                            </a:schemeClr>
                          </a:solidFill>
                          <a:latin typeface="+mn-lt"/>
                          <a:ea typeface="+mn-ea"/>
                          <a:cs typeface="+mn-cs"/>
                        </a:rPr>
                        <a:t>Youth System</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988 crisis lines</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Mobile crisis teams</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Peer support and harm reduction services</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Crisis triage center</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Drop-in behavioral health centers</a:t>
                      </a:r>
                    </a:p>
                    <a:p>
                      <a:pPr marL="285750" indent="-285750" algn="l">
                        <a:buFont typeface="Arial" panose="020B0604020202020204" pitchFamily="34" charset="0"/>
                        <a:buChar char="•"/>
                      </a:pPr>
                      <a:endParaRPr kumimoji="0" lang="en-US" sz="1800" b="0" i="0" u="none" strike="noStrike" kern="1200" baseline="0" dirty="0">
                        <a:solidFill>
                          <a:schemeClr val="tx2">
                            <a:lumMod val="50000"/>
                          </a:schemeClr>
                        </a:solidFill>
                        <a:latin typeface="+mn-lt"/>
                        <a:ea typeface="+mn-ea"/>
                        <a:cs typeface="+mn-cs"/>
                      </a:endParaRPr>
                    </a:p>
                  </a:txBody>
                  <a:tcPr>
                    <a:solidFill>
                      <a:schemeClr val="bg2">
                        <a:lumMod val="20000"/>
                        <a:lumOff val="80000"/>
                      </a:schemeClr>
                    </a:solidFill>
                  </a:tcPr>
                </a:tc>
                <a:tc>
                  <a:txBody>
                    <a:bodyPr/>
                    <a:lstStyle/>
                    <a:p>
                      <a:pPr algn="l"/>
                      <a:r>
                        <a:rPr kumimoji="0" lang="en-US" sz="1800" b="1" i="0" u="none" strike="noStrike" kern="1200" baseline="0" dirty="0">
                          <a:solidFill>
                            <a:schemeClr val="tx2">
                              <a:lumMod val="50000"/>
                            </a:schemeClr>
                          </a:solidFill>
                          <a:latin typeface="+mn-lt"/>
                          <a:ea typeface="+mn-ea"/>
                          <a:cs typeface="+mn-cs"/>
                        </a:rPr>
                        <a:t>Adult System</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988 crisis lines</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Mobile crisis teams</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Peer support and harm reduction services</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Crisis triage center</a:t>
                      </a:r>
                    </a:p>
                    <a:p>
                      <a:pPr marL="285750" indent="-285750" algn="l">
                        <a:buFont typeface="Arial" panose="020B0604020202020204" pitchFamily="34" charset="0"/>
                        <a:buChar char="•"/>
                      </a:pPr>
                      <a:r>
                        <a:rPr kumimoji="0" lang="en-US" sz="1800" b="0" i="0" u="none" strike="noStrike" kern="1200" baseline="0" dirty="0">
                          <a:solidFill>
                            <a:schemeClr val="tx2">
                              <a:lumMod val="50000"/>
                            </a:schemeClr>
                          </a:solidFill>
                          <a:latin typeface="+mn-lt"/>
                          <a:ea typeface="+mn-ea"/>
                          <a:cs typeface="+mn-cs"/>
                        </a:rPr>
                        <a:t>Drop-in behavioral health centers</a:t>
                      </a:r>
                    </a:p>
                  </a:txBody>
                  <a:tcPr>
                    <a:solidFill>
                      <a:schemeClr val="bg2">
                        <a:lumMod val="20000"/>
                        <a:lumOff val="80000"/>
                      </a:schemeClr>
                    </a:solidFill>
                  </a:tcPr>
                </a:tc>
                <a:extLst>
                  <a:ext uri="{0D108BD9-81ED-4DB2-BD59-A6C34878D82A}">
                    <a16:rowId xmlns:a16="http://schemas.microsoft.com/office/drawing/2014/main" val="2998351280"/>
                  </a:ext>
                </a:extLst>
              </a:tr>
            </a:tbl>
          </a:graphicData>
        </a:graphic>
      </p:graphicFrame>
    </p:spTree>
    <p:extLst>
      <p:ext uri="{BB962C8B-B14F-4D97-AF65-F5344CB8AC3E}">
        <p14:creationId xmlns:p14="http://schemas.microsoft.com/office/powerpoint/2010/main" val="477508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2144C-B04B-708F-4509-764A98FFE6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FF2B69-8F90-FB91-8C69-E6FA52A71A9E}"/>
              </a:ext>
            </a:extLst>
          </p:cNvPr>
          <p:cNvSpPr>
            <a:spLocks noGrp="1"/>
          </p:cNvSpPr>
          <p:nvPr>
            <p:ph type="title"/>
          </p:nvPr>
        </p:nvSpPr>
        <p:spPr>
          <a:xfrm>
            <a:off x="131524" y="61748"/>
            <a:ext cx="8874690" cy="938297"/>
          </a:xfrm>
        </p:spPr>
        <p:txBody>
          <a:bodyPr>
            <a:noAutofit/>
          </a:bodyPr>
          <a:lstStyle/>
          <a:p>
            <a:r>
              <a:rPr lang="en-US" sz="2600" dirty="0"/>
              <a:t>Intercept 1: The First Point of Contact with the Justice System, CYFD, School Police or SROs</a:t>
            </a:r>
          </a:p>
        </p:txBody>
      </p:sp>
      <p:graphicFrame>
        <p:nvGraphicFramePr>
          <p:cNvPr id="3" name="Table 2">
            <a:extLst>
              <a:ext uri="{FF2B5EF4-FFF2-40B4-BE49-F238E27FC236}">
                <a16:creationId xmlns:a16="http://schemas.microsoft.com/office/drawing/2014/main" id="{A21CB18E-8B18-909B-A019-8F55A3AD5A1D}"/>
              </a:ext>
            </a:extLst>
          </p:cNvPr>
          <p:cNvGraphicFramePr>
            <a:graphicFrameLocks noGrp="1"/>
          </p:cNvGraphicFramePr>
          <p:nvPr>
            <p:extLst>
              <p:ext uri="{D42A27DB-BD31-4B8C-83A1-F6EECF244321}">
                <p14:modId xmlns:p14="http://schemas.microsoft.com/office/powerpoint/2010/main" val="1216675636"/>
              </p:ext>
            </p:extLst>
          </p:nvPr>
        </p:nvGraphicFramePr>
        <p:xfrm>
          <a:off x="207399" y="1283991"/>
          <a:ext cx="8729202" cy="3350639"/>
        </p:xfrm>
        <a:graphic>
          <a:graphicData uri="http://schemas.openxmlformats.org/drawingml/2006/table">
            <a:tbl>
              <a:tblPr firstRow="1" bandRow="1">
                <a:tableStyleId>{5C22544A-7EE6-4342-B048-85BDC9FD1C3A}</a:tableStyleId>
              </a:tblPr>
              <a:tblGrid>
                <a:gridCol w="4364601">
                  <a:extLst>
                    <a:ext uri="{9D8B030D-6E8A-4147-A177-3AD203B41FA5}">
                      <a16:colId xmlns:a16="http://schemas.microsoft.com/office/drawing/2014/main" val="2229628817"/>
                    </a:ext>
                  </a:extLst>
                </a:gridCol>
                <a:gridCol w="4364601">
                  <a:extLst>
                    <a:ext uri="{9D8B030D-6E8A-4147-A177-3AD203B41FA5}">
                      <a16:colId xmlns:a16="http://schemas.microsoft.com/office/drawing/2014/main" val="502506818"/>
                    </a:ext>
                  </a:extLst>
                </a:gridCol>
              </a:tblGrid>
              <a:tr h="3350639">
                <a:tc>
                  <a:txBody>
                    <a:bodyPr/>
                    <a:lstStyle/>
                    <a:p>
                      <a:pPr algn="l"/>
                      <a:r>
                        <a:rPr kumimoji="0" lang="en-US" sz="1800" b="1" i="0" u="none" strike="noStrike" kern="1200" baseline="0" dirty="0">
                          <a:solidFill>
                            <a:schemeClr val="tx2">
                              <a:lumMod val="50000"/>
                            </a:schemeClr>
                          </a:solidFill>
                          <a:latin typeface="+mn-lt"/>
                          <a:ea typeface="+mn-ea"/>
                          <a:cs typeface="+mn-cs"/>
                        </a:rPr>
                        <a:t>Youth System: Initial Contact with CYFD, Law Enforcement, or School Police and School Resource Officers (SROs)</a:t>
                      </a:r>
                    </a:p>
                    <a:p>
                      <a:pPr algn="l"/>
                      <a:r>
                        <a:rPr kumimoji="0" lang="en-US" sz="1800" b="0" i="0" u="none" strike="noStrike" kern="1200" baseline="0" dirty="0">
                          <a:solidFill>
                            <a:schemeClr val="tx2">
                              <a:lumMod val="50000"/>
                            </a:schemeClr>
                          </a:solidFill>
                          <a:latin typeface="+mn-lt"/>
                          <a:ea typeface="+mn-ea"/>
                          <a:cs typeface="+mn-cs"/>
                        </a:rPr>
                        <a:t>Involves diversion performed by law enforcement, school police, and SROs. This intercept also involves informal sanctions by CYFD, including  diversion programs, referral to Teen Court, and non-court-ordered supervision. Allows youth to be diverted into treatment instead of being referred to the Children’s Court Attorney or detained.</a:t>
                      </a:r>
                      <a:endParaRPr kumimoji="0" lang="en-US" sz="1800" b="1" i="0" u="none" strike="noStrike" kern="1200" baseline="0" dirty="0">
                        <a:solidFill>
                          <a:schemeClr val="tx2">
                            <a:lumMod val="50000"/>
                          </a:schemeClr>
                        </a:solidFill>
                        <a:latin typeface="+mn-lt"/>
                        <a:ea typeface="+mn-ea"/>
                        <a:cs typeface="+mn-cs"/>
                      </a:endParaRPr>
                    </a:p>
                  </a:txBody>
                  <a:tcPr>
                    <a:solidFill>
                      <a:schemeClr val="bg2">
                        <a:lumMod val="20000"/>
                        <a:lumOff val="80000"/>
                      </a:schemeClr>
                    </a:solidFill>
                  </a:tcPr>
                </a:tc>
                <a:tc>
                  <a:txBody>
                    <a:bodyPr/>
                    <a:lstStyle/>
                    <a:p>
                      <a:pPr algn="l"/>
                      <a:r>
                        <a:rPr kumimoji="0" lang="en-US" sz="1800" b="1" i="0" u="none" strike="noStrike" kern="1200" baseline="0" dirty="0">
                          <a:solidFill>
                            <a:schemeClr val="tx2">
                              <a:lumMod val="50000"/>
                            </a:schemeClr>
                          </a:solidFill>
                          <a:latin typeface="+mn-lt"/>
                          <a:ea typeface="+mn-ea"/>
                          <a:cs typeface="+mn-cs"/>
                        </a:rPr>
                        <a:t>Adult System: Law Enforcement</a:t>
                      </a:r>
                    </a:p>
                    <a:p>
                      <a:pPr algn="l"/>
                      <a:r>
                        <a:rPr kumimoji="0" lang="en-US" sz="1800" b="0" i="0" u="none" strike="noStrike" kern="1200" baseline="0" dirty="0">
                          <a:solidFill>
                            <a:schemeClr val="tx2">
                              <a:lumMod val="50000"/>
                            </a:schemeClr>
                          </a:solidFill>
                          <a:latin typeface="+mn-lt"/>
                          <a:ea typeface="+mn-ea"/>
                          <a:cs typeface="+mn-cs"/>
                        </a:rPr>
                        <a:t>Involves diversion performed by law enforcement and other emergency service providers who respond to people with mental and substance use disorders. Allows people to be diverted to treatment instead of being arrested or booked into jail. Examples include, pre-booking jail diversion programs, crisis intervention teams (trained officers), co-responder teams  (clinician + officer).</a:t>
                      </a:r>
                    </a:p>
                  </a:txBody>
                  <a:tcPr>
                    <a:solidFill>
                      <a:schemeClr val="bg2">
                        <a:lumMod val="20000"/>
                        <a:lumOff val="80000"/>
                      </a:schemeClr>
                    </a:solidFill>
                  </a:tcPr>
                </a:tc>
                <a:extLst>
                  <a:ext uri="{0D108BD9-81ED-4DB2-BD59-A6C34878D82A}">
                    <a16:rowId xmlns:a16="http://schemas.microsoft.com/office/drawing/2014/main" val="2998351280"/>
                  </a:ext>
                </a:extLst>
              </a:tr>
            </a:tbl>
          </a:graphicData>
        </a:graphic>
      </p:graphicFrame>
    </p:spTree>
    <p:extLst>
      <p:ext uri="{BB962C8B-B14F-4D97-AF65-F5344CB8AC3E}">
        <p14:creationId xmlns:p14="http://schemas.microsoft.com/office/powerpoint/2010/main" val="1400323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01021-759B-C02D-DF95-5B7313BE2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ACFB80-DC5F-ADB7-DD38-9F3EE81869A4}"/>
              </a:ext>
            </a:extLst>
          </p:cNvPr>
          <p:cNvSpPr>
            <a:spLocks noGrp="1"/>
          </p:cNvSpPr>
          <p:nvPr>
            <p:ph type="title"/>
          </p:nvPr>
        </p:nvSpPr>
        <p:spPr>
          <a:xfrm>
            <a:off x="207398" y="61748"/>
            <a:ext cx="8798815" cy="938297"/>
          </a:xfrm>
        </p:spPr>
        <p:txBody>
          <a:bodyPr>
            <a:noAutofit/>
          </a:bodyPr>
          <a:lstStyle/>
          <a:p>
            <a:r>
              <a:rPr lang="en-US" sz="2500" dirty="0"/>
              <a:t>Intercept 2: Identifying Individuals with BH Needs Early in Court Processing</a:t>
            </a:r>
          </a:p>
        </p:txBody>
      </p:sp>
      <p:graphicFrame>
        <p:nvGraphicFramePr>
          <p:cNvPr id="3" name="Table 2">
            <a:extLst>
              <a:ext uri="{FF2B5EF4-FFF2-40B4-BE49-F238E27FC236}">
                <a16:creationId xmlns:a16="http://schemas.microsoft.com/office/drawing/2014/main" id="{C0923266-6463-300D-BC74-64413486705A}"/>
              </a:ext>
            </a:extLst>
          </p:cNvPr>
          <p:cNvGraphicFramePr>
            <a:graphicFrameLocks noGrp="1"/>
          </p:cNvGraphicFramePr>
          <p:nvPr>
            <p:extLst>
              <p:ext uri="{D42A27DB-BD31-4B8C-83A1-F6EECF244321}">
                <p14:modId xmlns:p14="http://schemas.microsoft.com/office/powerpoint/2010/main" val="1734343614"/>
              </p:ext>
            </p:extLst>
          </p:nvPr>
        </p:nvGraphicFramePr>
        <p:xfrm>
          <a:off x="207399" y="1283991"/>
          <a:ext cx="8729202" cy="3350639"/>
        </p:xfrm>
        <a:graphic>
          <a:graphicData uri="http://schemas.openxmlformats.org/drawingml/2006/table">
            <a:tbl>
              <a:tblPr firstRow="1" bandRow="1">
                <a:tableStyleId>{5C22544A-7EE6-4342-B048-85BDC9FD1C3A}</a:tableStyleId>
              </a:tblPr>
              <a:tblGrid>
                <a:gridCol w="4364601">
                  <a:extLst>
                    <a:ext uri="{9D8B030D-6E8A-4147-A177-3AD203B41FA5}">
                      <a16:colId xmlns:a16="http://schemas.microsoft.com/office/drawing/2014/main" val="2229628817"/>
                    </a:ext>
                  </a:extLst>
                </a:gridCol>
                <a:gridCol w="4364601">
                  <a:extLst>
                    <a:ext uri="{9D8B030D-6E8A-4147-A177-3AD203B41FA5}">
                      <a16:colId xmlns:a16="http://schemas.microsoft.com/office/drawing/2014/main" val="502506818"/>
                    </a:ext>
                  </a:extLst>
                </a:gridCol>
              </a:tblGrid>
              <a:tr h="3350639">
                <a:tc>
                  <a:txBody>
                    <a:bodyPr/>
                    <a:lstStyle/>
                    <a:p>
                      <a:pPr algn="l"/>
                      <a:r>
                        <a:rPr kumimoji="0" lang="en-US" sz="1800" b="1" i="0" u="none" strike="noStrike" kern="1200" baseline="0" dirty="0">
                          <a:solidFill>
                            <a:schemeClr val="tx2">
                              <a:lumMod val="50000"/>
                            </a:schemeClr>
                          </a:solidFill>
                          <a:latin typeface="+mn-lt"/>
                          <a:ea typeface="+mn-ea"/>
                          <a:cs typeface="+mn-cs"/>
                        </a:rPr>
                        <a:t>Youth System: Juvenile Justice Intake and Diversion</a:t>
                      </a:r>
                    </a:p>
                    <a:p>
                      <a:pPr algn="l"/>
                      <a:r>
                        <a:rPr kumimoji="0" lang="en-US" sz="1800" b="0" i="0" u="none" strike="noStrike" kern="1200" baseline="0" dirty="0">
                          <a:solidFill>
                            <a:schemeClr val="tx2">
                              <a:lumMod val="50000"/>
                            </a:schemeClr>
                          </a:solidFill>
                          <a:latin typeface="+mn-lt"/>
                          <a:ea typeface="+mn-ea"/>
                          <a:cs typeface="+mn-cs"/>
                        </a:rPr>
                        <a:t>By statute, some youth must be referred</a:t>
                      </a:r>
                    </a:p>
                    <a:p>
                      <a:pPr algn="l"/>
                      <a:r>
                        <a:rPr kumimoji="0" lang="en-US" sz="1800" b="0" i="0" u="none" strike="noStrike" kern="1200" baseline="0" dirty="0">
                          <a:solidFill>
                            <a:schemeClr val="tx2">
                              <a:lumMod val="50000"/>
                            </a:schemeClr>
                          </a:solidFill>
                          <a:latin typeface="+mn-lt"/>
                          <a:ea typeface="+mn-ea"/>
                          <a:cs typeface="+mn-cs"/>
                        </a:rPr>
                        <a:t>directly to the CCA by CYFD; CYFD can</a:t>
                      </a:r>
                    </a:p>
                    <a:p>
                      <a:pPr algn="l"/>
                      <a:r>
                        <a:rPr kumimoji="0" lang="en-US" sz="1800" b="0" i="0" u="none" strike="noStrike" kern="1200" baseline="0" dirty="0">
                          <a:solidFill>
                            <a:schemeClr val="tx2">
                              <a:lumMod val="50000"/>
                            </a:schemeClr>
                          </a:solidFill>
                          <a:latin typeface="+mn-lt"/>
                          <a:ea typeface="+mn-ea"/>
                          <a:cs typeface="+mn-cs"/>
                        </a:rPr>
                        <a:t>choose to refer other youth to the CCA.</a:t>
                      </a:r>
                    </a:p>
                    <a:p>
                      <a:pPr algn="l"/>
                      <a:r>
                        <a:rPr kumimoji="0" lang="en-US" sz="1800" b="0" i="0" u="none" strike="noStrike" kern="1200" baseline="0" dirty="0">
                          <a:solidFill>
                            <a:schemeClr val="tx2">
                              <a:lumMod val="50000"/>
                            </a:schemeClr>
                          </a:solidFill>
                          <a:latin typeface="+mn-lt"/>
                          <a:ea typeface="+mn-ea"/>
                          <a:cs typeface="+mn-cs"/>
                        </a:rPr>
                        <a:t>CCAs can dismiss charges, divert youth</a:t>
                      </a:r>
                    </a:p>
                    <a:p>
                      <a:pPr algn="l"/>
                      <a:r>
                        <a:rPr kumimoji="0" lang="en-US" sz="1800" b="0" i="0" u="none" strike="noStrike" kern="1200" baseline="0" dirty="0">
                          <a:solidFill>
                            <a:schemeClr val="tx2">
                              <a:lumMod val="50000"/>
                            </a:schemeClr>
                          </a:solidFill>
                          <a:latin typeface="+mn-lt"/>
                          <a:ea typeface="+mn-ea"/>
                          <a:cs typeface="+mn-cs"/>
                        </a:rPr>
                        <a:t>into community-based programs, or refer</a:t>
                      </a:r>
                    </a:p>
                    <a:p>
                      <a:pPr algn="l"/>
                      <a:r>
                        <a:rPr kumimoji="0" lang="en-US" sz="1800" b="0" i="0" u="none" strike="noStrike" kern="1200" baseline="0" dirty="0">
                          <a:solidFill>
                            <a:schemeClr val="tx2">
                              <a:lumMod val="50000"/>
                            </a:schemeClr>
                          </a:solidFill>
                          <a:latin typeface="+mn-lt"/>
                          <a:ea typeface="+mn-ea"/>
                          <a:cs typeface="+mn-cs"/>
                        </a:rPr>
                        <a:t>youth back to CYFD with informal</a:t>
                      </a:r>
                    </a:p>
                    <a:p>
                      <a:pPr algn="l"/>
                      <a:r>
                        <a:rPr kumimoji="0" lang="en-US" sz="1800" b="0" i="0" u="none" strike="noStrike" kern="1200" baseline="0" dirty="0">
                          <a:solidFill>
                            <a:schemeClr val="tx2">
                              <a:lumMod val="50000"/>
                            </a:schemeClr>
                          </a:solidFill>
                          <a:latin typeface="+mn-lt"/>
                          <a:ea typeface="+mn-ea"/>
                          <a:cs typeface="+mn-cs"/>
                        </a:rPr>
                        <a:t>recommendations for services.</a:t>
                      </a:r>
                      <a:endParaRPr lang="en-US" dirty="0">
                        <a:solidFill>
                          <a:schemeClr val="tx2">
                            <a:lumMod val="50000"/>
                          </a:schemeClr>
                        </a:solidFill>
                      </a:endParaRPr>
                    </a:p>
                  </a:txBody>
                  <a:tcPr>
                    <a:solidFill>
                      <a:schemeClr val="bg2">
                        <a:lumMod val="20000"/>
                        <a:lumOff val="80000"/>
                      </a:schemeClr>
                    </a:solidFill>
                  </a:tcPr>
                </a:tc>
                <a:tc>
                  <a:txBody>
                    <a:bodyPr/>
                    <a:lstStyle/>
                    <a:p>
                      <a:pPr algn="l"/>
                      <a:r>
                        <a:rPr kumimoji="0" lang="en-US" sz="1800" b="1" i="0" u="none" strike="noStrike" kern="1200" baseline="0" dirty="0">
                          <a:solidFill>
                            <a:schemeClr val="tx2">
                              <a:lumMod val="50000"/>
                            </a:schemeClr>
                          </a:solidFill>
                          <a:latin typeface="+mn-lt"/>
                          <a:ea typeface="+mn-ea"/>
                          <a:cs typeface="+mn-cs"/>
                        </a:rPr>
                        <a:t>Adult System: Initial Court Hearings Initial Detention</a:t>
                      </a:r>
                    </a:p>
                    <a:p>
                      <a:pPr algn="l"/>
                      <a:r>
                        <a:rPr kumimoji="0" lang="en-US" sz="1800" b="0" i="0" u="none" strike="noStrike" kern="1200" baseline="0" dirty="0">
                          <a:solidFill>
                            <a:schemeClr val="tx2">
                              <a:lumMod val="50000"/>
                            </a:schemeClr>
                          </a:solidFill>
                          <a:latin typeface="+mn-lt"/>
                          <a:ea typeface="+mn-ea"/>
                          <a:cs typeface="+mn-cs"/>
                        </a:rPr>
                        <a:t>Involves diversion to community-based</a:t>
                      </a:r>
                    </a:p>
                    <a:p>
                      <a:pPr algn="l"/>
                      <a:r>
                        <a:rPr kumimoji="0" lang="en-US" sz="1800" b="0" i="0" u="none" strike="noStrike" kern="1200" baseline="0" dirty="0">
                          <a:solidFill>
                            <a:schemeClr val="tx2">
                              <a:lumMod val="50000"/>
                            </a:schemeClr>
                          </a:solidFill>
                          <a:latin typeface="+mn-lt"/>
                          <a:ea typeface="+mn-ea"/>
                          <a:cs typeface="+mn-cs"/>
                        </a:rPr>
                        <a:t>treatment by jail clinicians, social workers, or court officials during jail intake, booking, or initial hearing. Examples include, mental health screening at jail intake, pre-trial diversion programs</a:t>
                      </a:r>
                      <a:endParaRPr lang="en-US" dirty="0">
                        <a:solidFill>
                          <a:schemeClr val="tx2">
                            <a:lumMod val="50000"/>
                          </a:schemeClr>
                        </a:solidFill>
                      </a:endParaRPr>
                    </a:p>
                  </a:txBody>
                  <a:tcPr>
                    <a:solidFill>
                      <a:schemeClr val="bg2">
                        <a:lumMod val="20000"/>
                        <a:lumOff val="80000"/>
                      </a:schemeClr>
                    </a:solidFill>
                  </a:tcPr>
                </a:tc>
                <a:extLst>
                  <a:ext uri="{0D108BD9-81ED-4DB2-BD59-A6C34878D82A}">
                    <a16:rowId xmlns:a16="http://schemas.microsoft.com/office/drawing/2014/main" val="2998351280"/>
                  </a:ext>
                </a:extLst>
              </a:tr>
            </a:tbl>
          </a:graphicData>
        </a:graphic>
      </p:graphicFrame>
    </p:spTree>
    <p:extLst>
      <p:ext uri="{BB962C8B-B14F-4D97-AF65-F5344CB8AC3E}">
        <p14:creationId xmlns:p14="http://schemas.microsoft.com/office/powerpoint/2010/main" val="103315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E5F53-AE42-A92B-E437-DB26F68922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184E5C-C6A2-B42F-8C9F-CCF550E4F849}"/>
              </a:ext>
            </a:extLst>
          </p:cNvPr>
          <p:cNvSpPr>
            <a:spLocks noGrp="1"/>
          </p:cNvSpPr>
          <p:nvPr>
            <p:ph type="title"/>
          </p:nvPr>
        </p:nvSpPr>
        <p:spPr>
          <a:xfrm>
            <a:off x="207398" y="61748"/>
            <a:ext cx="8798815" cy="938297"/>
          </a:xfrm>
        </p:spPr>
        <p:txBody>
          <a:bodyPr>
            <a:noAutofit/>
          </a:bodyPr>
          <a:lstStyle/>
          <a:p>
            <a:r>
              <a:rPr lang="en-US" sz="3000" dirty="0"/>
              <a:t>Intercept 3: Involvement in Court Proceedings (Arraignment, Trial)</a:t>
            </a:r>
          </a:p>
        </p:txBody>
      </p:sp>
      <p:graphicFrame>
        <p:nvGraphicFramePr>
          <p:cNvPr id="3" name="Table 2">
            <a:extLst>
              <a:ext uri="{FF2B5EF4-FFF2-40B4-BE49-F238E27FC236}">
                <a16:creationId xmlns:a16="http://schemas.microsoft.com/office/drawing/2014/main" id="{39580B46-16B7-7134-CF44-030B6103CD3C}"/>
              </a:ext>
            </a:extLst>
          </p:cNvPr>
          <p:cNvGraphicFramePr>
            <a:graphicFrameLocks noGrp="1"/>
          </p:cNvGraphicFramePr>
          <p:nvPr>
            <p:extLst>
              <p:ext uri="{D42A27DB-BD31-4B8C-83A1-F6EECF244321}">
                <p14:modId xmlns:p14="http://schemas.microsoft.com/office/powerpoint/2010/main" val="1823639714"/>
              </p:ext>
            </p:extLst>
          </p:nvPr>
        </p:nvGraphicFramePr>
        <p:xfrm>
          <a:off x="207399" y="1283991"/>
          <a:ext cx="8729202" cy="3350639"/>
        </p:xfrm>
        <a:graphic>
          <a:graphicData uri="http://schemas.openxmlformats.org/drawingml/2006/table">
            <a:tbl>
              <a:tblPr firstRow="1" bandRow="1">
                <a:tableStyleId>{5C22544A-7EE6-4342-B048-85BDC9FD1C3A}</a:tableStyleId>
              </a:tblPr>
              <a:tblGrid>
                <a:gridCol w="4364601">
                  <a:extLst>
                    <a:ext uri="{9D8B030D-6E8A-4147-A177-3AD203B41FA5}">
                      <a16:colId xmlns:a16="http://schemas.microsoft.com/office/drawing/2014/main" val="2229628817"/>
                    </a:ext>
                  </a:extLst>
                </a:gridCol>
                <a:gridCol w="4364601">
                  <a:extLst>
                    <a:ext uri="{9D8B030D-6E8A-4147-A177-3AD203B41FA5}">
                      <a16:colId xmlns:a16="http://schemas.microsoft.com/office/drawing/2014/main" val="502506818"/>
                    </a:ext>
                  </a:extLst>
                </a:gridCol>
              </a:tblGrid>
              <a:tr h="3350639">
                <a:tc>
                  <a:txBody>
                    <a:bodyPr/>
                    <a:lstStyle/>
                    <a:p>
                      <a:pPr algn="l"/>
                      <a:r>
                        <a:rPr kumimoji="0" lang="en-US" sz="1800" b="1" i="0" u="none" strike="noStrike" kern="1200" baseline="0" dirty="0">
                          <a:solidFill>
                            <a:schemeClr val="tx2">
                              <a:lumMod val="50000"/>
                            </a:schemeClr>
                          </a:solidFill>
                          <a:latin typeface="+mn-lt"/>
                          <a:ea typeface="+mn-ea"/>
                          <a:cs typeface="+mn-cs"/>
                        </a:rPr>
                        <a:t>Youth System:  Judicial Processing   </a:t>
                      </a:r>
                    </a:p>
                    <a:p>
                      <a:pPr algn="l"/>
                      <a:r>
                        <a:rPr kumimoji="0" lang="en-US" sz="1800" b="0" i="0" u="none" strike="noStrike" kern="1200" baseline="0" dirty="0">
                          <a:solidFill>
                            <a:schemeClr val="tx2">
                              <a:lumMod val="50000"/>
                            </a:schemeClr>
                          </a:solidFill>
                          <a:latin typeface="+mn-lt"/>
                          <a:ea typeface="+mn-ea"/>
                          <a:cs typeface="+mn-cs"/>
                        </a:rPr>
                        <a:t>Involves placement in community programs as alternatives to juvenile detention. Also includes consent decrees that allow dismissal of charges following completion of specified</a:t>
                      </a:r>
                    </a:p>
                    <a:p>
                      <a:pPr algn="l"/>
                      <a:r>
                        <a:rPr kumimoji="0" lang="en-US" sz="1800" b="0" i="0" u="none" strike="noStrike" kern="1200" baseline="0" dirty="0">
                          <a:solidFill>
                            <a:schemeClr val="tx2">
                              <a:lumMod val="50000"/>
                            </a:schemeClr>
                          </a:solidFill>
                          <a:latin typeface="+mn-lt"/>
                          <a:ea typeface="+mn-ea"/>
                          <a:cs typeface="+mn-cs"/>
                        </a:rPr>
                        <a:t>actions, including treatment.</a:t>
                      </a:r>
                      <a:endParaRPr lang="en-US" dirty="0">
                        <a:solidFill>
                          <a:schemeClr val="tx2">
                            <a:lumMod val="50000"/>
                          </a:schemeClr>
                        </a:solidFill>
                      </a:endParaRPr>
                    </a:p>
                  </a:txBody>
                  <a:tcPr>
                    <a:solidFill>
                      <a:schemeClr val="bg2">
                        <a:lumMod val="20000"/>
                        <a:lumOff val="80000"/>
                      </a:schemeClr>
                    </a:solidFill>
                  </a:tcPr>
                </a:tc>
                <a:tc>
                  <a:txBody>
                    <a:bodyPr/>
                    <a:lstStyle/>
                    <a:p>
                      <a:pPr algn="l"/>
                      <a:r>
                        <a:rPr kumimoji="0" lang="en-US" sz="1800" b="1" i="0" u="none" strike="noStrike" kern="1200" baseline="0" dirty="0">
                          <a:solidFill>
                            <a:schemeClr val="tx2">
                              <a:lumMod val="50000"/>
                            </a:schemeClr>
                          </a:solidFill>
                          <a:latin typeface="+mn-lt"/>
                          <a:ea typeface="+mn-ea"/>
                          <a:cs typeface="+mn-cs"/>
                        </a:rPr>
                        <a:t>Adult System: Jails/Prisons/Courts</a:t>
                      </a:r>
                    </a:p>
                    <a:p>
                      <a:pPr algn="l"/>
                      <a:r>
                        <a:rPr kumimoji="0" lang="en-US" sz="1800" b="0" i="0" u="none" strike="noStrike" kern="1200" baseline="0" dirty="0">
                          <a:solidFill>
                            <a:schemeClr val="tx2">
                              <a:lumMod val="50000"/>
                            </a:schemeClr>
                          </a:solidFill>
                          <a:latin typeface="+mn-lt"/>
                          <a:ea typeface="+mn-ea"/>
                          <a:cs typeface="+mn-cs"/>
                        </a:rPr>
                        <a:t>Involves diversion to community-based services through jail or court processes and programs after a person has been booked into jail. Includes services that prevent the</a:t>
                      </a:r>
                    </a:p>
                    <a:p>
                      <a:pPr algn="l"/>
                      <a:r>
                        <a:rPr kumimoji="0" lang="en-US" sz="1800" b="0" i="0" u="none" strike="noStrike" kern="1200" baseline="0" dirty="0">
                          <a:solidFill>
                            <a:schemeClr val="tx2">
                              <a:lumMod val="50000"/>
                            </a:schemeClr>
                          </a:solidFill>
                          <a:latin typeface="+mn-lt"/>
                          <a:ea typeface="+mn-ea"/>
                          <a:cs typeface="+mn-cs"/>
                        </a:rPr>
                        <a:t>worsening of a person’s illness during their stay in jail or prison. Examples include mental health or drug courts, jail-based BH services, competency restoration programs, court-ordered treatment plans.</a:t>
                      </a:r>
                      <a:endParaRPr lang="en-US" dirty="0">
                        <a:solidFill>
                          <a:schemeClr val="tx2">
                            <a:lumMod val="50000"/>
                          </a:schemeClr>
                        </a:solidFill>
                      </a:endParaRPr>
                    </a:p>
                  </a:txBody>
                  <a:tcPr>
                    <a:solidFill>
                      <a:schemeClr val="bg2">
                        <a:lumMod val="20000"/>
                        <a:lumOff val="80000"/>
                      </a:schemeClr>
                    </a:solidFill>
                  </a:tcPr>
                </a:tc>
                <a:extLst>
                  <a:ext uri="{0D108BD9-81ED-4DB2-BD59-A6C34878D82A}">
                    <a16:rowId xmlns:a16="http://schemas.microsoft.com/office/drawing/2014/main" val="2998351280"/>
                  </a:ext>
                </a:extLst>
              </a:tr>
            </a:tbl>
          </a:graphicData>
        </a:graphic>
      </p:graphicFrame>
    </p:spTree>
    <p:extLst>
      <p:ext uri="{BB962C8B-B14F-4D97-AF65-F5344CB8AC3E}">
        <p14:creationId xmlns:p14="http://schemas.microsoft.com/office/powerpoint/2010/main" val="11356466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NM Power Point Template">
  <a:themeElements>
    <a:clrScheme name="UNM Palette">
      <a:dk1>
        <a:srgbClr val="AA0530"/>
      </a:dk1>
      <a:lt1>
        <a:srgbClr val="FFFFFF"/>
      </a:lt1>
      <a:dk2>
        <a:srgbClr val="505150"/>
      </a:dk2>
      <a:lt2>
        <a:srgbClr val="999A98"/>
      </a:lt2>
      <a:accent1>
        <a:srgbClr val="AA0530"/>
      </a:accent1>
      <a:accent2>
        <a:srgbClr val="505150"/>
      </a:accent2>
      <a:accent3>
        <a:srgbClr val="E47623"/>
      </a:accent3>
      <a:accent4>
        <a:srgbClr val="EFA33C"/>
      </a:accent4>
      <a:accent5>
        <a:srgbClr val="530058"/>
      </a:accent5>
      <a:accent6>
        <a:srgbClr val="92B600"/>
      </a:accent6>
      <a:hlink>
        <a:srgbClr val="007384"/>
      </a:hlink>
      <a:folHlink>
        <a:srgbClr val="7C860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CAC Presentor Template" id="{68E4AB48-7BA7-8845-A71A-D06647240A67}" vid="{B8C9A811-BC50-1849-BCE1-00409D5C1E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UNM Brand Template 3</Template>
  <TotalTime>986</TotalTime>
  <Words>1137</Words>
  <Application>Microsoft Office PowerPoint</Application>
  <PresentationFormat>On-screen Show (16:9)</PresentationFormat>
  <Paragraphs>84</Paragraphs>
  <Slides>11</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Arial Black</vt:lpstr>
      <vt:lpstr>Calibri</vt:lpstr>
      <vt:lpstr>Times New Roman</vt:lpstr>
      <vt:lpstr>Wingdings</vt:lpstr>
      <vt:lpstr>Wingdings 2</vt:lpstr>
      <vt:lpstr>Wingdings 3</vt:lpstr>
      <vt:lpstr>UNM Power Point Template</vt:lpstr>
      <vt:lpstr>The Enhanced Sequential Intercept Model (E-SIM):  New Mexico’s Public Health Approach to Mapping the Behavioral Health System  Esperanza Lucero &amp; Annette Crisanti, PhD  </vt:lpstr>
      <vt:lpstr>Behavioral Health Reform and Investment Act (SB3)</vt:lpstr>
      <vt:lpstr>The NM E-SIM </vt:lpstr>
      <vt:lpstr>PowerPoint Presentation</vt:lpstr>
      <vt:lpstr>Pre Intercept:  Community Prevention Services</vt:lpstr>
      <vt:lpstr>Intercept 0: Community Treatment, Schools and Crisis Services </vt:lpstr>
      <vt:lpstr>Intercept 1: The First Point of Contact with the Justice System, CYFD, School Police or SROs</vt:lpstr>
      <vt:lpstr>Intercept 2: Identifying Individuals with BH Needs Early in Court Processing</vt:lpstr>
      <vt:lpstr>Intercept 3: Involvement in Court Proceedings (Arraignment, Trial)</vt:lpstr>
      <vt:lpstr>Intercept 4: The Transition from Incarceration to Community</vt:lpstr>
      <vt:lpstr>Intercept 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Ethan Gregory Rule</dc:creator>
  <cp:lastModifiedBy>Martinez, Annabelle, HCA</cp:lastModifiedBy>
  <cp:revision>24</cp:revision>
  <cp:lastPrinted>2016-02-15T22:48:54Z</cp:lastPrinted>
  <dcterms:created xsi:type="dcterms:W3CDTF">2017-06-20T14:33:50Z</dcterms:created>
  <dcterms:modified xsi:type="dcterms:W3CDTF">2025-08-05T16:23:57Z</dcterms:modified>
</cp:coreProperties>
</file>